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charts/chart1.xml" ContentType="application/vnd.openxmlformats-officedocument.drawingml.chart+xml"/>
  <Override PartName="/ppt/tags/tag14.xml" ContentType="application/vnd.openxmlformats-officedocument.presentationml.tags+xml"/>
  <Override PartName="/ppt/charts/chart2.xml" ContentType="application/vnd.openxmlformats-officedocument.drawingml.chart+xml"/>
  <Override PartName="/ppt/tags/tag1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16.xml" ContentType="application/vnd.openxmlformats-officedocument.presentationml.tags+xml"/>
  <Override PartName="/ppt/charts/chart5.xml" ContentType="application/vnd.openxmlformats-officedocument.drawingml.chart+xml"/>
  <Override PartName="/ppt/tags/tag17.xml" ContentType="application/vnd.openxmlformats-officedocument.presentationml.tags+xml"/>
  <Override PartName="/ppt/charts/chart6.xml" ContentType="application/vnd.openxmlformats-officedocument.drawingml.chart+xml"/>
  <Override PartName="/ppt/tags/tag18.xml" ContentType="application/vnd.openxmlformats-officedocument.presentationml.tags+xml"/>
  <Override PartName="/ppt/charts/chart7.xml" ContentType="application/vnd.openxmlformats-officedocument.drawingml.chart+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4"/>
  </p:notesMasterIdLst>
  <p:handoutMasterIdLst>
    <p:handoutMasterId r:id="rId15"/>
  </p:handoutMasterIdLst>
  <p:sldIdLst>
    <p:sldId id="794" r:id="rId5"/>
    <p:sldId id="1018" r:id="rId6"/>
    <p:sldId id="1022" r:id="rId7"/>
    <p:sldId id="799" r:id="rId8"/>
    <p:sldId id="1019" r:id="rId9"/>
    <p:sldId id="801" r:id="rId10"/>
    <p:sldId id="800" r:id="rId11"/>
    <p:sldId id="1021" r:id="rId12"/>
    <p:sldId id="381" r:id="rId13"/>
  </p:sldIdLst>
  <p:sldSz cx="9144000" cy="5143500" type="screen16x9"/>
  <p:notesSz cx="6797675" cy="9926638"/>
  <p:custDataLst>
    <p:tags r:id="rId16"/>
  </p:custDataLst>
  <p:defaultText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orient="horz" pos="1575" userDrawn="1">
          <p15:clr>
            <a:srgbClr val="A4A3A4"/>
          </p15:clr>
        </p15:guide>
        <p15:guide id="3" orient="horz" pos="1038" userDrawn="1">
          <p15:clr>
            <a:srgbClr val="A4A3A4"/>
          </p15:clr>
        </p15:guide>
        <p15:guide id="4" orient="horz" pos="2867" userDrawn="1">
          <p15:clr>
            <a:srgbClr val="A4A3A4"/>
          </p15:clr>
        </p15:guide>
        <p15:guide id="5" orient="horz">
          <p15:clr>
            <a:srgbClr val="A4A3A4"/>
          </p15:clr>
        </p15:guide>
        <p15:guide id="6" orient="horz" pos="3240" userDrawn="1">
          <p15:clr>
            <a:srgbClr val="A4A3A4"/>
          </p15:clr>
        </p15:guide>
        <p15:guide id="8" pos="3107" userDrawn="1">
          <p15:clr>
            <a:srgbClr val="A4A3A4"/>
          </p15:clr>
        </p15:guide>
        <p15:guide id="9" userDrawn="1">
          <p15:clr>
            <a:srgbClr val="A4A3A4"/>
          </p15:clr>
        </p15:guide>
        <p15:guide id="10" pos="3765" userDrawn="1">
          <p15:clr>
            <a:srgbClr val="A4A3A4"/>
          </p15:clr>
        </p15:guide>
        <p15:guide id="11" pos="5759">
          <p15:clr>
            <a:srgbClr val="A4A3A4"/>
          </p15:clr>
        </p15:guide>
        <p15:guide id="12" pos="133" userDrawn="1">
          <p15:clr>
            <a:srgbClr val="A4A3A4"/>
          </p15:clr>
        </p15:guide>
        <p15:guide id="13" pos="5624" userDrawn="1">
          <p15:clr>
            <a:srgbClr val="A4A3A4"/>
          </p15:clr>
        </p15:guide>
        <p15:guide id="14" pos="1383" userDrawn="1">
          <p15:clr>
            <a:srgbClr val="A4A3A4"/>
          </p15:clr>
        </p15:guide>
        <p15:guide id="15" orient="horz" pos="2799" userDrawn="1">
          <p15:clr>
            <a:srgbClr val="A4A3A4"/>
          </p15:clr>
        </p15:guide>
        <p15:guide id="16" orient="horz" pos="2255" userDrawn="1">
          <p15:clr>
            <a:srgbClr val="A4A3A4"/>
          </p15:clr>
        </p15:guide>
        <p15:guide id="17" pos="2058" userDrawn="1">
          <p15:clr>
            <a:srgbClr val="A4A3A4"/>
          </p15:clr>
        </p15:guide>
      </p15:sldGuideLst>
    </p:ext>
    <p:ext uri="{2D200454-40CA-4A62-9FC3-DE9A4176ACB9}">
      <p15:notesGuideLst xmlns:p15="http://schemas.microsoft.com/office/powerpoint/2012/main">
        <p15:guide id="1" orient="horz" pos="3127">
          <p15:clr>
            <a:srgbClr val="A4A3A4"/>
          </p15:clr>
        </p15:guide>
        <p15:guide id="2" pos="32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5F6"/>
    <a:srgbClr val="BFBFBF"/>
    <a:srgbClr val="8ACDEE"/>
    <a:srgbClr val="3EAEE4"/>
    <a:srgbClr val="314529"/>
    <a:srgbClr val="AE2C6D"/>
    <a:srgbClr val="E4E4E4"/>
    <a:srgbClr val="696969"/>
    <a:srgbClr val="F2F2F2"/>
    <a:srgbClr val="F6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96422" autoAdjust="0"/>
  </p:normalViewPr>
  <p:slideViewPr>
    <p:cSldViewPr snapToGrid="0" showGuides="1">
      <p:cViewPr varScale="1">
        <p:scale>
          <a:sx n="146" d="100"/>
          <a:sy n="146" d="100"/>
        </p:scale>
        <p:origin x="492" y="114"/>
      </p:cViewPr>
      <p:guideLst>
        <p:guide orient="horz" pos="3026"/>
        <p:guide orient="horz" pos="1575"/>
        <p:guide orient="horz" pos="1038"/>
        <p:guide orient="horz" pos="2867"/>
        <p:guide orient="horz"/>
        <p:guide orient="horz" pos="3240"/>
        <p:guide pos="3107"/>
        <p:guide/>
        <p:guide pos="3765"/>
        <p:guide pos="5759"/>
        <p:guide pos="133"/>
        <p:guide pos="5624"/>
        <p:guide pos="1383"/>
        <p:guide orient="horz" pos="2799"/>
        <p:guide orient="horz" pos="2255"/>
        <p:guide pos="2058"/>
      </p:guideLst>
    </p:cSldViewPr>
  </p:slideViewPr>
  <p:outlineViewPr>
    <p:cViewPr>
      <p:scale>
        <a:sx n="33" d="100"/>
        <a:sy n="33" d="100"/>
      </p:scale>
      <p:origin x="0" y="4452"/>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111" d="100"/>
          <a:sy n="111" d="100"/>
        </p:scale>
        <p:origin x="2658" y="108"/>
      </p:cViewPr>
      <p:guideLst>
        <p:guide orient="horz" pos="3127"/>
        <p:guide pos="321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Tabelle1!$B$1</c:f>
              <c:strCache>
                <c:ptCount val="1"/>
                <c:pt idx="0">
                  <c:v>Spalte1</c:v>
                </c:pt>
              </c:strCache>
            </c:strRef>
          </c:tx>
          <c:spPr>
            <a:solidFill>
              <a:srgbClr val="3EAEE4"/>
            </a:solidFill>
          </c:spPr>
          <c:invertIfNegative val="0"/>
          <c:dLbls>
            <c:numFmt formatCode="0&quot;%&quot;" sourceLinked="0"/>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ARD</c:v>
                </c:pt>
                <c:pt idx="1">
                  <c:v>ZDF</c:v>
                </c:pt>
                <c:pt idx="2">
                  <c:v>MDR</c:v>
                </c:pt>
                <c:pt idx="3">
                  <c:v>RTL</c:v>
                </c:pt>
                <c:pt idx="4">
                  <c:v>SAT.1</c:v>
                </c:pt>
                <c:pt idx="5">
                  <c:v>VOX</c:v>
                </c:pt>
                <c:pt idx="6">
                  <c:v>ProSieben</c:v>
                </c:pt>
                <c:pt idx="7">
                  <c:v>arte</c:v>
                </c:pt>
                <c:pt idx="8">
                  <c:v>kabel eins</c:v>
                </c:pt>
                <c:pt idx="9">
                  <c:v>RTL II</c:v>
                </c:pt>
                <c:pt idx="10">
                  <c:v>Andere(r) Sender</c:v>
                </c:pt>
              </c:strCache>
            </c:strRef>
          </c:cat>
          <c:val>
            <c:numRef>
              <c:f>Tabelle1!$B$2:$B$12</c:f>
              <c:numCache>
                <c:formatCode>@</c:formatCode>
                <c:ptCount val="11"/>
                <c:pt idx="0">
                  <c:v>69.900000000000006</c:v>
                </c:pt>
                <c:pt idx="1">
                  <c:v>69.400000000000006</c:v>
                </c:pt>
                <c:pt idx="2">
                  <c:v>58.8</c:v>
                </c:pt>
                <c:pt idx="3">
                  <c:v>57.5</c:v>
                </c:pt>
                <c:pt idx="4">
                  <c:v>45.3</c:v>
                </c:pt>
                <c:pt idx="5">
                  <c:v>41.4</c:v>
                </c:pt>
                <c:pt idx="6">
                  <c:v>40.799999999999997</c:v>
                </c:pt>
                <c:pt idx="7">
                  <c:v>35.700000000000003</c:v>
                </c:pt>
                <c:pt idx="8">
                  <c:v>32.6</c:v>
                </c:pt>
                <c:pt idx="9">
                  <c:v>32.5</c:v>
                </c:pt>
                <c:pt idx="10">
                  <c:v>43</c:v>
                </c:pt>
              </c:numCache>
            </c:numRef>
          </c:val>
          <c:extLst>
            <c:ext xmlns:c16="http://schemas.microsoft.com/office/drawing/2014/chart" uri="{C3380CC4-5D6E-409C-BE32-E72D297353CC}">
              <c16:uniqueId val="{00000000-E0C7-48CB-8D40-4EB7472108BB}"/>
            </c:ext>
          </c:extLst>
        </c:ser>
        <c:dLbls>
          <c:showLegendKey val="0"/>
          <c:showVal val="0"/>
          <c:showCatName val="0"/>
          <c:showSerName val="0"/>
          <c:showPercent val="0"/>
          <c:showBubbleSize val="0"/>
        </c:dLbls>
        <c:gapWidth val="125"/>
        <c:overlap val="-56"/>
        <c:axId val="273116160"/>
        <c:axId val="273117952"/>
      </c:barChart>
      <c:catAx>
        <c:axId val="273116160"/>
        <c:scaling>
          <c:orientation val="maxMin"/>
        </c:scaling>
        <c:delete val="0"/>
        <c:axPos val="l"/>
        <c:numFmt formatCode="General" sourceLinked="1"/>
        <c:majorTickMark val="none"/>
        <c:minorTickMark val="none"/>
        <c:tickLblPos val="none"/>
        <c:crossAx val="273117952"/>
        <c:crosses val="autoZero"/>
        <c:auto val="1"/>
        <c:lblAlgn val="ctr"/>
        <c:lblOffset val="100"/>
        <c:noMultiLvlLbl val="0"/>
      </c:catAx>
      <c:valAx>
        <c:axId val="273117952"/>
        <c:scaling>
          <c:orientation val="minMax"/>
          <c:max val="100"/>
        </c:scaling>
        <c:delete val="1"/>
        <c:axPos val="b"/>
        <c:numFmt formatCode="@" sourceLinked="1"/>
        <c:majorTickMark val="out"/>
        <c:minorTickMark val="none"/>
        <c:tickLblPos val="nextTo"/>
        <c:crossAx val="273116160"/>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01146475739179E-2"/>
          <c:y val="4.3724952832137495E-2"/>
          <c:w val="0.92571575874584133"/>
          <c:h val="0.95627504716786249"/>
        </c:manualLayout>
      </c:layout>
      <c:barChart>
        <c:barDir val="bar"/>
        <c:grouping val="stacked"/>
        <c:varyColors val="0"/>
        <c:ser>
          <c:idx val="0"/>
          <c:order val="0"/>
          <c:tx>
            <c:strRef>
              <c:f>Tabelle1!$B$1</c:f>
              <c:strCache>
                <c:ptCount val="1"/>
                <c:pt idx="0">
                  <c:v>Auf 100</c:v>
                </c:pt>
              </c:strCache>
            </c:strRef>
          </c:tx>
          <c:spPr>
            <a:noFill/>
            <a:ln>
              <a:noFill/>
            </a:ln>
          </c:spPr>
          <c:invertIfNegative val="0"/>
          <c:dPt>
            <c:idx val="0"/>
            <c:invertIfNegative val="0"/>
            <c:bubble3D val="0"/>
            <c:extLst>
              <c:ext xmlns:c16="http://schemas.microsoft.com/office/drawing/2014/chart" uri="{C3380CC4-5D6E-409C-BE32-E72D297353CC}">
                <c16:uniqueId val="{00000001-F7AA-4BA8-A056-3DE0A8A42BAC}"/>
              </c:ext>
            </c:extLst>
          </c:dPt>
          <c:cat>
            <c:strRef>
              <c:f>Tabelle1!$A$2:$A$4</c:f>
              <c:strCache>
                <c:ptCount val="3"/>
                <c:pt idx="0">
                  <c:v>Der öffentlich-rechtliche Rundfunk sollte sich streng an die Erfüllung seines Kernauftrags – Information, Kultur, Unterhaltung und Bildung halten.</c:v>
                </c:pt>
                <c:pt idx="1">
                  <c:v>Eine unabhängige und verlässliche Informationsquelle ist notwendig für uns Bürger.</c:v>
                </c:pt>
                <c:pt idx="2">
                  <c:v>Um Verschwendung zu vermeiden sollte es bundesweite Verhaltensregelungen für die Rundfunkanstalten geben.</c:v>
                </c:pt>
              </c:strCache>
            </c:strRef>
          </c:cat>
          <c:val>
            <c:numRef>
              <c:f>Tabelle1!$B$2:$B$4</c:f>
              <c:numCache>
                <c:formatCode>General</c:formatCode>
                <c:ptCount val="3"/>
                <c:pt idx="0">
                  <c:v>94.2</c:v>
                </c:pt>
                <c:pt idx="1">
                  <c:v>90.600000000000009</c:v>
                </c:pt>
                <c:pt idx="2">
                  <c:v>92.699999999999989</c:v>
                </c:pt>
              </c:numCache>
            </c:numRef>
          </c:val>
          <c:extLst>
            <c:ext xmlns:c16="http://schemas.microsoft.com/office/drawing/2014/chart" uri="{C3380CC4-5D6E-409C-BE32-E72D297353CC}">
              <c16:uniqueId val="{00000002-F7AA-4BA8-A056-3DE0A8A42BAC}"/>
            </c:ext>
          </c:extLst>
        </c:ser>
        <c:ser>
          <c:idx val="1"/>
          <c:order val="1"/>
          <c:tx>
            <c:strRef>
              <c:f>Tabelle1!$C$1</c:f>
              <c:strCache>
                <c:ptCount val="1"/>
                <c:pt idx="0">
                  <c:v>(5) Stimme überhaupt nicht zu</c:v>
                </c:pt>
              </c:strCache>
            </c:strRef>
          </c:tx>
          <c:spPr>
            <a:solidFill>
              <a:srgbClr val="BFBFBF"/>
            </a:solidFill>
            <a:ln>
              <a:noFill/>
            </a:ln>
          </c:spPr>
          <c:invertIfNegative val="0"/>
          <c:dPt>
            <c:idx val="0"/>
            <c:invertIfNegative val="0"/>
            <c:bubble3D val="0"/>
            <c:extLst>
              <c:ext xmlns:c16="http://schemas.microsoft.com/office/drawing/2014/chart" uri="{C3380CC4-5D6E-409C-BE32-E72D297353CC}">
                <c16:uniqueId val="{00000004-F7AA-4BA8-A056-3DE0A8A42BAC}"/>
              </c:ext>
            </c:extLst>
          </c:dPt>
          <c:dLbls>
            <c:dLbl>
              <c:idx val="0"/>
              <c:layout>
                <c:manualLayout>
                  <c:x val="-1.3578181657140207E-2"/>
                  <c:y val="9.389753650605412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AA-4BA8-A056-3DE0A8A42BAC}"/>
                </c:ext>
              </c:extLst>
            </c:dLbl>
            <c:dLbl>
              <c:idx val="1"/>
              <c:layout>
                <c:manualLayout>
                  <c:x val="-1.7371357283385975E-2"/>
                  <c:y val="9.389753650423227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D8-4049-B09C-5CCD2DCE2D9C}"/>
                </c:ext>
              </c:extLst>
            </c:dLbl>
            <c:dLbl>
              <c:idx val="2"/>
              <c:layout>
                <c:manualLayout>
                  <c:x val="-1.5305352935794363E-2"/>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D8-4049-B09C-5CCD2DCE2D9C}"/>
                </c:ext>
              </c:extLst>
            </c:dLbl>
            <c:dLbl>
              <c:idx val="3"/>
              <c:layout>
                <c:manualLayout>
                  <c:x val="-1.4611183830936085E-2"/>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BE-4283-A40F-BAE603DF2BCB}"/>
                </c:ext>
              </c:extLst>
            </c:dLbl>
            <c:dLbl>
              <c:idx val="4"/>
              <c:layout>
                <c:manualLayout>
                  <c:x val="-8.9496216642594613E-3"/>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BE-4283-A40F-BAE603DF2BCB}"/>
                </c:ext>
              </c:extLst>
            </c:dLbl>
            <c:dLbl>
              <c:idx val="5"/>
              <c:layout>
                <c:manualLayout>
                  <c:x val="-7.2222414872891638E-3"/>
                  <c:y val="6.259835766948818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BE-4283-A40F-BAE603DF2BCB}"/>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BE-4283-A40F-BAE603DF2BCB}"/>
                </c:ext>
              </c:extLst>
            </c:dLbl>
            <c:numFmt formatCode="0&quot;%&quot;" sourceLinked="0"/>
            <c:spPr>
              <a:noFill/>
              <a:ln>
                <a:noFill/>
              </a:ln>
              <a:effectLst/>
            </c:spPr>
            <c:txPr>
              <a:bodyPr/>
              <a:lstStyle/>
              <a:p>
                <a:pPr>
                  <a:defRPr sz="1000">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Der öffentlich-rechtliche Rundfunk sollte sich streng an die Erfüllung seines Kernauftrags – Information, Kultur, Unterhaltung und Bildung halten.</c:v>
                </c:pt>
                <c:pt idx="1">
                  <c:v>Eine unabhängige und verlässliche Informationsquelle ist notwendig für uns Bürger.</c:v>
                </c:pt>
                <c:pt idx="2">
                  <c:v>Um Verschwendung zu vermeiden sollte es bundesweite Verhaltensregelungen für die Rundfunkanstalten geben.</c:v>
                </c:pt>
              </c:strCache>
            </c:strRef>
          </c:cat>
          <c:val>
            <c:numRef>
              <c:f>Tabelle1!$C$2:$C$4</c:f>
              <c:numCache>
                <c:formatCode>General</c:formatCode>
                <c:ptCount val="3"/>
                <c:pt idx="0">
                  <c:v>3</c:v>
                </c:pt>
                <c:pt idx="1">
                  <c:v>4.8</c:v>
                </c:pt>
                <c:pt idx="2">
                  <c:v>3.4</c:v>
                </c:pt>
              </c:numCache>
            </c:numRef>
          </c:val>
          <c:extLst>
            <c:ext xmlns:c16="http://schemas.microsoft.com/office/drawing/2014/chart" uri="{C3380CC4-5D6E-409C-BE32-E72D297353CC}">
              <c16:uniqueId val="{00000005-F7AA-4BA8-A056-3DE0A8A42BAC}"/>
            </c:ext>
          </c:extLst>
        </c:ser>
        <c:ser>
          <c:idx val="2"/>
          <c:order val="2"/>
          <c:tx>
            <c:strRef>
              <c:f>Tabelle1!$D$1</c:f>
              <c:strCache>
                <c:ptCount val="1"/>
                <c:pt idx="0">
                  <c:v>(4)</c:v>
                </c:pt>
              </c:strCache>
            </c:strRef>
          </c:tx>
          <c:spPr>
            <a:solidFill>
              <a:srgbClr val="E4E4E4"/>
            </a:solidFill>
            <a:ln>
              <a:noFill/>
            </a:ln>
          </c:spPr>
          <c:invertIfNegative val="0"/>
          <c:dLbls>
            <c:dLbl>
              <c:idx val="0"/>
              <c:layout>
                <c:manualLayout>
                  <c:x val="1.3265043081099758E-2"/>
                  <c:y val="3.12991788365659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D8-4049-B09C-5CCD2DCE2D9C}"/>
                </c:ext>
              </c:extLst>
            </c:dLbl>
            <c:dLbl>
              <c:idx val="1"/>
              <c:layout>
                <c:manualLayout>
                  <c:x val="7.959025848659854E-3"/>
                  <c:y val="9.389753650423227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D8-4049-B09C-5CCD2DCE2D9C}"/>
                </c:ext>
              </c:extLst>
            </c:dLbl>
            <c:dLbl>
              <c:idx val="2"/>
              <c:layout>
                <c:manualLayout>
                  <c:x val="1.0612034464879806E-2"/>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D8-4049-B09C-5CCD2DCE2D9C}"/>
                </c:ext>
              </c:extLst>
            </c:dLbl>
            <c:dLbl>
              <c:idx val="3"/>
              <c:layout>
                <c:manualLayout>
                  <c:x val="7.959025848659854E-3"/>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BE-4283-A40F-BAE603DF2BCB}"/>
                </c:ext>
              </c:extLst>
            </c:dLbl>
            <c:dLbl>
              <c:idx val="4"/>
              <c:layout>
                <c:manualLayout>
                  <c:x val="7.95902584865985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BE-4283-A40F-BAE603DF2BCB}"/>
                </c:ext>
              </c:extLst>
            </c:dLbl>
            <c:dLbl>
              <c:idx val="5"/>
              <c:layout>
                <c:manualLayout>
                  <c:x val="1.06120344648798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BE-4283-A40F-BAE603DF2BCB}"/>
                </c:ext>
              </c:extLst>
            </c:dLbl>
            <c:numFmt formatCode="0&quot;%&quot;" sourceLinked="0"/>
            <c:spPr>
              <a:noFill/>
              <a:ln>
                <a:noFill/>
              </a:ln>
              <a:effectLst/>
            </c:spPr>
            <c:txPr>
              <a:bodyPr/>
              <a:lstStyle/>
              <a:p>
                <a:pPr>
                  <a:defRPr sz="1000"/>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Der öffentlich-rechtliche Rundfunk sollte sich streng an die Erfüllung seines Kernauftrags – Information, Kultur, Unterhaltung und Bildung halten.</c:v>
                </c:pt>
                <c:pt idx="1">
                  <c:v>Eine unabhängige und verlässliche Informationsquelle ist notwendig für uns Bürger.</c:v>
                </c:pt>
                <c:pt idx="2">
                  <c:v>Um Verschwendung zu vermeiden sollte es bundesweite Verhaltensregelungen für die Rundfunkanstalten geben.</c:v>
                </c:pt>
              </c:strCache>
            </c:strRef>
          </c:cat>
          <c:val>
            <c:numRef>
              <c:f>Tabelle1!$D$2:$D$4</c:f>
              <c:numCache>
                <c:formatCode>General</c:formatCode>
                <c:ptCount val="3"/>
                <c:pt idx="0">
                  <c:v>2.8</c:v>
                </c:pt>
                <c:pt idx="1">
                  <c:v>4.5999999999999996</c:v>
                </c:pt>
                <c:pt idx="2">
                  <c:v>3.9</c:v>
                </c:pt>
              </c:numCache>
            </c:numRef>
          </c:val>
          <c:extLst>
            <c:ext xmlns:c16="http://schemas.microsoft.com/office/drawing/2014/chart" uri="{C3380CC4-5D6E-409C-BE32-E72D297353CC}">
              <c16:uniqueId val="{00000006-F7AA-4BA8-A056-3DE0A8A42BAC}"/>
            </c:ext>
          </c:extLst>
        </c:ser>
        <c:ser>
          <c:idx val="3"/>
          <c:order val="3"/>
          <c:tx>
            <c:strRef>
              <c:f>Tabelle1!$E$1</c:f>
              <c:strCache>
                <c:ptCount val="1"/>
                <c:pt idx="0">
                  <c:v>(2)</c:v>
                </c:pt>
              </c:strCache>
            </c:strRef>
          </c:tx>
          <c:spPr>
            <a:solidFill>
              <a:srgbClr val="8ACDEE"/>
            </a:solidFill>
          </c:spPr>
          <c:invertIfNegative val="0"/>
          <c:dLbls>
            <c:dLbl>
              <c:idx val="0"/>
              <c:layout>
                <c:manualLayout>
                  <c:x val="1.32650430810997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BE-4283-A40F-BAE603DF2BCB}"/>
                </c:ext>
              </c:extLst>
            </c:dLbl>
            <c:dLbl>
              <c:idx val="1"/>
              <c:layout>
                <c:manualLayout>
                  <c:x val="5.3060172324399029E-3"/>
                  <c:y val="3.64370397696552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BE-4283-A40F-BAE603DF2BCB}"/>
                </c:ext>
              </c:extLst>
            </c:dLbl>
            <c:dLbl>
              <c:idx val="2"/>
              <c:layout>
                <c:manualLayout>
                  <c:x val="7.959025848659756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BE-4283-A40F-BAE603DF2BCB}"/>
                </c:ext>
              </c:extLst>
            </c:dLbl>
            <c:dLbl>
              <c:idx val="3"/>
              <c:layout>
                <c:manualLayout>
                  <c:x val="1.3265043081099758E-2"/>
                  <c:y val="7.287407953931040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BE-4283-A40F-BAE603DF2BCB}"/>
                </c:ext>
              </c:extLst>
            </c:dLbl>
            <c:dLbl>
              <c:idx val="4"/>
              <c:layout>
                <c:manualLayout>
                  <c:x val="1.06120344648798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BE-4283-A40F-BAE603DF2BCB}"/>
                </c:ext>
              </c:extLst>
            </c:dLbl>
            <c:dLbl>
              <c:idx val="5"/>
              <c:layout>
                <c:manualLayout>
                  <c:x val="7.959025848659756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BE-4283-A40F-BAE603DF2BCB}"/>
                </c:ext>
              </c:extLst>
            </c:dLbl>
            <c:numFmt formatCode="0&quot;%&quot;" sourceLinked="0"/>
            <c:spPr>
              <a:noFill/>
              <a:ln>
                <a:noFill/>
              </a:ln>
              <a:effectLst/>
            </c:spPr>
            <c:txPr>
              <a:bodyPr wrap="square" lIns="38100" tIns="19050" rIns="38100" bIns="19050" anchor="ctr">
                <a:spAutoFit/>
              </a:bodyPr>
              <a:lstStyle/>
              <a:p>
                <a:pPr>
                  <a:defRPr sz="1000">
                    <a:solidFill>
                      <a:srgbClr val="FFFFFF"/>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Der öffentlich-rechtliche Rundfunk sollte sich streng an die Erfüllung seines Kernauftrags – Information, Kultur, Unterhaltung und Bildung halten.</c:v>
                </c:pt>
                <c:pt idx="1">
                  <c:v>Eine unabhängige und verlässliche Informationsquelle ist notwendig für uns Bürger.</c:v>
                </c:pt>
                <c:pt idx="2">
                  <c:v>Um Verschwendung zu vermeiden sollte es bundesweite Verhaltensregelungen für die Rundfunkanstalten geben.</c:v>
                </c:pt>
              </c:strCache>
            </c:strRef>
          </c:cat>
          <c:val>
            <c:numRef>
              <c:f>Tabelle1!$E$2:$E$4</c:f>
              <c:numCache>
                <c:formatCode>General</c:formatCode>
                <c:ptCount val="3"/>
                <c:pt idx="0">
                  <c:v>24</c:v>
                </c:pt>
                <c:pt idx="1">
                  <c:v>21.1</c:v>
                </c:pt>
                <c:pt idx="2">
                  <c:v>22.8</c:v>
                </c:pt>
              </c:numCache>
            </c:numRef>
          </c:val>
          <c:extLst>
            <c:ext xmlns:c16="http://schemas.microsoft.com/office/drawing/2014/chart" uri="{C3380CC4-5D6E-409C-BE32-E72D297353CC}">
              <c16:uniqueId val="{00000007-F7AA-4BA8-A056-3DE0A8A42BAC}"/>
            </c:ext>
          </c:extLst>
        </c:ser>
        <c:ser>
          <c:idx val="4"/>
          <c:order val="4"/>
          <c:tx>
            <c:strRef>
              <c:f>Tabelle1!$F$1</c:f>
              <c:strCache>
                <c:ptCount val="1"/>
                <c:pt idx="0">
                  <c:v>(1) Stimme voll und ganz zu</c:v>
                </c:pt>
              </c:strCache>
            </c:strRef>
          </c:tx>
          <c:spPr>
            <a:solidFill>
              <a:srgbClr val="3EAEE4"/>
            </a:solidFill>
          </c:spPr>
          <c:invertIfNegative val="0"/>
          <c:dLbls>
            <c:numFmt formatCode="0&quot;%&quot;" sourceLinked="0"/>
            <c:spPr>
              <a:noFill/>
              <a:ln>
                <a:noFill/>
              </a:ln>
              <a:effectLst/>
            </c:spPr>
            <c:txPr>
              <a:bodyPr wrap="square" lIns="38100" tIns="19050" rIns="38100" bIns="19050" anchor="ctr">
                <a:spAutoFit/>
              </a:bodyPr>
              <a:lstStyle/>
              <a:p>
                <a:pPr>
                  <a:defRPr sz="1000">
                    <a:solidFill>
                      <a:srgbClr val="FFFFFF"/>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Der öffentlich-rechtliche Rundfunk sollte sich streng an die Erfüllung seines Kernauftrags – Information, Kultur, Unterhaltung und Bildung halten.</c:v>
                </c:pt>
                <c:pt idx="1">
                  <c:v>Eine unabhängige und verlässliche Informationsquelle ist notwendig für uns Bürger.</c:v>
                </c:pt>
                <c:pt idx="2">
                  <c:v>Um Verschwendung zu vermeiden sollte es bundesweite Verhaltensregelungen für die Rundfunkanstalten geben.</c:v>
                </c:pt>
              </c:strCache>
            </c:strRef>
          </c:cat>
          <c:val>
            <c:numRef>
              <c:f>Tabelle1!$F$2:$F$4</c:f>
              <c:numCache>
                <c:formatCode>General</c:formatCode>
                <c:ptCount val="3"/>
                <c:pt idx="0">
                  <c:v>52</c:v>
                </c:pt>
                <c:pt idx="1">
                  <c:v>54.2</c:v>
                </c:pt>
                <c:pt idx="2">
                  <c:v>51.4</c:v>
                </c:pt>
              </c:numCache>
            </c:numRef>
          </c:val>
          <c:extLst>
            <c:ext xmlns:c16="http://schemas.microsoft.com/office/drawing/2014/chart" uri="{C3380CC4-5D6E-409C-BE32-E72D297353CC}">
              <c16:uniqueId val="{00000008-F7AA-4BA8-A056-3DE0A8A42BAC}"/>
            </c:ext>
          </c:extLst>
        </c:ser>
        <c:dLbls>
          <c:showLegendKey val="0"/>
          <c:showVal val="0"/>
          <c:showCatName val="0"/>
          <c:showSerName val="0"/>
          <c:showPercent val="0"/>
          <c:showBubbleSize val="0"/>
        </c:dLbls>
        <c:gapWidth val="100"/>
        <c:overlap val="100"/>
        <c:axId val="140415744"/>
        <c:axId val="140417280"/>
      </c:barChart>
      <c:catAx>
        <c:axId val="140415744"/>
        <c:scaling>
          <c:orientation val="maxMin"/>
        </c:scaling>
        <c:delete val="1"/>
        <c:axPos val="l"/>
        <c:numFmt formatCode="General" sourceLinked="0"/>
        <c:majorTickMark val="out"/>
        <c:minorTickMark val="none"/>
        <c:tickLblPos val="nextTo"/>
        <c:crossAx val="140417280"/>
        <c:crosses val="autoZero"/>
        <c:auto val="1"/>
        <c:lblAlgn val="ctr"/>
        <c:lblOffset val="100"/>
        <c:noMultiLvlLbl val="0"/>
      </c:catAx>
      <c:valAx>
        <c:axId val="140417280"/>
        <c:scaling>
          <c:orientation val="minMax"/>
          <c:max val="200"/>
        </c:scaling>
        <c:delete val="1"/>
        <c:axPos val="t"/>
        <c:numFmt formatCode="General" sourceLinked="1"/>
        <c:majorTickMark val="out"/>
        <c:minorTickMark val="none"/>
        <c:tickLblPos val="nextTo"/>
        <c:crossAx val="14041574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976190979166274E-2"/>
          <c:y val="5.2814938104649954E-2"/>
          <c:w val="0.9278282402439586"/>
          <c:h val="0.94718506189535001"/>
        </c:manualLayout>
      </c:layout>
      <c:barChart>
        <c:barDir val="bar"/>
        <c:grouping val="stacked"/>
        <c:varyColors val="0"/>
        <c:ser>
          <c:idx val="0"/>
          <c:order val="0"/>
          <c:tx>
            <c:strRef>
              <c:f>Tabelle1!$B$1</c:f>
              <c:strCache>
                <c:ptCount val="1"/>
                <c:pt idx="0">
                  <c:v>(5) Stimme überhaupt nicht zu</c:v>
                </c:pt>
              </c:strCache>
            </c:strRef>
          </c:tx>
          <c:spPr>
            <a:solidFill>
              <a:srgbClr val="BFBFBF"/>
            </a:solidFill>
            <a:ln>
              <a:noFill/>
            </a:ln>
          </c:spPr>
          <c:invertIfNegative val="0"/>
          <c:dPt>
            <c:idx val="0"/>
            <c:invertIfNegative val="0"/>
            <c:bubble3D val="0"/>
            <c:extLst>
              <c:ext xmlns:c16="http://schemas.microsoft.com/office/drawing/2014/chart" uri="{C3380CC4-5D6E-409C-BE32-E72D297353CC}">
                <c16:uniqueId val="{00000001-F7AA-4BA8-A056-3DE0A8A42BAC}"/>
              </c:ext>
            </c:extLst>
          </c:dPt>
          <c:dLbls>
            <c:numFmt formatCode="0&quot;%&quot;" sourceLinked="0"/>
            <c:spPr>
              <a:noFill/>
              <a:ln>
                <a:noFill/>
              </a:ln>
              <a:effectLst/>
            </c:spPr>
            <c:txPr>
              <a:bodyPr wrap="square" lIns="38100" tIns="19050" rIns="38100" bIns="19050" anchor="ctr">
                <a:spAutoFit/>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Gesamt</c:v>
                </c:pt>
              </c:strCache>
            </c:strRef>
          </c:cat>
          <c:val>
            <c:numRef>
              <c:f>Tabelle1!$B$2</c:f>
              <c:numCache>
                <c:formatCode>General</c:formatCode>
                <c:ptCount val="1"/>
                <c:pt idx="0">
                  <c:v>21</c:v>
                </c:pt>
              </c:numCache>
            </c:numRef>
          </c:val>
          <c:extLst>
            <c:ext xmlns:c16="http://schemas.microsoft.com/office/drawing/2014/chart" uri="{C3380CC4-5D6E-409C-BE32-E72D297353CC}">
              <c16:uniqueId val="{00000002-F7AA-4BA8-A056-3DE0A8A42BAC}"/>
            </c:ext>
          </c:extLst>
        </c:ser>
        <c:ser>
          <c:idx val="1"/>
          <c:order val="1"/>
          <c:tx>
            <c:strRef>
              <c:f>Tabelle1!$C$1</c:f>
              <c:strCache>
                <c:ptCount val="1"/>
                <c:pt idx="0">
                  <c:v>(4)</c:v>
                </c:pt>
              </c:strCache>
            </c:strRef>
          </c:tx>
          <c:spPr>
            <a:solidFill>
              <a:srgbClr val="E4E4E4"/>
            </a:solidFill>
            <a:ln>
              <a:noFill/>
            </a:ln>
          </c:spPr>
          <c:invertIfNegative val="0"/>
          <c:dPt>
            <c:idx val="0"/>
            <c:invertIfNegative val="0"/>
            <c:bubble3D val="0"/>
            <c:extLst>
              <c:ext xmlns:c16="http://schemas.microsoft.com/office/drawing/2014/chart" uri="{C3380CC4-5D6E-409C-BE32-E72D297353CC}">
                <c16:uniqueId val="{00000004-F7AA-4BA8-A056-3DE0A8A42BAC}"/>
              </c:ext>
            </c:extLst>
          </c:dPt>
          <c:dLbls>
            <c:dLbl>
              <c:idx val="0"/>
              <c:layout>
                <c:manualLayout>
                  <c:x val="-1.5918051697319708E-2"/>
                  <c:y val="3.129917883474409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AA-4BA8-A056-3DE0A8A42BAC}"/>
                </c:ext>
              </c:extLst>
            </c:dLbl>
            <c:dLbl>
              <c:idx val="1"/>
              <c:layout>
                <c:manualLayout>
                  <c:x val="-1.3265043081099709E-2"/>
                  <c:y val="6.259835766948818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D8-4049-B09C-5CCD2DCE2D9C}"/>
                </c:ext>
              </c:extLst>
            </c:dLbl>
            <c:dLbl>
              <c:idx val="2"/>
              <c:layout>
                <c:manualLayout>
                  <c:x val="-1.5918051697319805E-2"/>
                  <c:y val="9.3897536511519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D8-4049-B09C-5CCD2DCE2D9C}"/>
                </c:ext>
              </c:extLst>
            </c:dLbl>
            <c:dLbl>
              <c:idx val="8"/>
              <c:layout>
                <c:manualLayout>
                  <c:x val="2.1224068929759601E-2"/>
                  <c:y val="9.389753650423227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2B-4025-9557-CBB62472040D}"/>
                </c:ext>
              </c:extLst>
            </c:dLbl>
            <c:numFmt formatCode="0&quot;%&quot;" sourceLinked="0"/>
            <c:spPr>
              <a:noFill/>
              <a:ln>
                <a:noFill/>
              </a:ln>
              <a:effectLst/>
            </c:spPr>
            <c:txPr>
              <a:bodyPr/>
              <a:lstStyle/>
              <a:p>
                <a:pPr>
                  <a:defRPr sz="10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Gesamt</c:v>
                </c:pt>
              </c:strCache>
            </c:strRef>
          </c:cat>
          <c:val>
            <c:numRef>
              <c:f>Tabelle1!$C$2</c:f>
              <c:numCache>
                <c:formatCode>General</c:formatCode>
                <c:ptCount val="1"/>
                <c:pt idx="0">
                  <c:v>12.2</c:v>
                </c:pt>
              </c:numCache>
            </c:numRef>
          </c:val>
          <c:extLst>
            <c:ext xmlns:c16="http://schemas.microsoft.com/office/drawing/2014/chart" uri="{C3380CC4-5D6E-409C-BE32-E72D297353CC}">
              <c16:uniqueId val="{00000005-F7AA-4BA8-A056-3DE0A8A42BAC}"/>
            </c:ext>
          </c:extLst>
        </c:ser>
        <c:ser>
          <c:idx val="2"/>
          <c:order val="2"/>
          <c:tx>
            <c:strRef>
              <c:f>Tabelle1!$D$1</c:f>
              <c:strCache>
                <c:ptCount val="1"/>
                <c:pt idx="0">
                  <c:v>(3)</c:v>
                </c:pt>
              </c:strCache>
            </c:strRef>
          </c:tx>
          <c:spPr>
            <a:solidFill>
              <a:srgbClr val="F2F2F2"/>
            </a:solidFill>
            <a:ln>
              <a:noFill/>
            </a:ln>
          </c:spPr>
          <c:invertIfNegative val="0"/>
          <c:dLbls>
            <c:dLbl>
              <c:idx val="0"/>
              <c:layout>
                <c:manualLayout>
                  <c:x val="1.3265043081099758E-2"/>
                  <c:y val="3.129917883474409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D8-4049-B09C-5CCD2DCE2D9C}"/>
                </c:ext>
              </c:extLst>
            </c:dLbl>
            <c:dLbl>
              <c:idx val="1"/>
              <c:layout>
                <c:manualLayout>
                  <c:x val="5.3060172324399029E-3"/>
                  <c:y val="3.64370397696552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D8-4049-B09C-5CCD2DCE2D9C}"/>
                </c:ext>
              </c:extLst>
            </c:dLbl>
            <c:dLbl>
              <c:idx val="2"/>
              <c:layout>
                <c:manualLayout>
                  <c:x val="5.3060172324399029E-3"/>
                  <c:y val="3.129917883474409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D8-4049-B09C-5CCD2DCE2D9C}"/>
                </c:ext>
              </c:extLst>
            </c:dLbl>
            <c:numFmt formatCode="0&quot;%&quot;" sourceLinked="0"/>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Gesamt</c:v>
                </c:pt>
              </c:strCache>
            </c:strRef>
          </c:cat>
          <c:val>
            <c:numRef>
              <c:f>Tabelle1!$D$2</c:f>
              <c:numCache>
                <c:formatCode>General</c:formatCode>
                <c:ptCount val="1"/>
                <c:pt idx="0">
                  <c:v>28.7</c:v>
                </c:pt>
              </c:numCache>
            </c:numRef>
          </c:val>
          <c:extLst>
            <c:ext xmlns:c16="http://schemas.microsoft.com/office/drawing/2014/chart" uri="{C3380CC4-5D6E-409C-BE32-E72D297353CC}">
              <c16:uniqueId val="{00000006-F7AA-4BA8-A056-3DE0A8A42BAC}"/>
            </c:ext>
          </c:extLst>
        </c:ser>
        <c:ser>
          <c:idx val="3"/>
          <c:order val="3"/>
          <c:tx>
            <c:strRef>
              <c:f>Tabelle1!$E$1</c:f>
              <c:strCache>
                <c:ptCount val="1"/>
                <c:pt idx="0">
                  <c:v>(2)</c:v>
                </c:pt>
              </c:strCache>
            </c:strRef>
          </c:tx>
          <c:spPr>
            <a:solidFill>
              <a:srgbClr val="8ACDEE"/>
            </a:solidFill>
          </c:spPr>
          <c:invertIfNegative val="0"/>
          <c:dLbls>
            <c:numFmt formatCode="0&quot;%&quot;" sourceLinked="0"/>
            <c:spPr>
              <a:noFill/>
              <a:ln>
                <a:noFill/>
              </a:ln>
              <a:effectLst/>
            </c:spPr>
            <c:txPr>
              <a:bodyPr wrap="square" lIns="38100" tIns="19050" rIns="38100" bIns="19050" anchor="ctr">
                <a:spAutoFit/>
              </a:bodyPr>
              <a:lstStyle/>
              <a:p>
                <a:pPr>
                  <a:defRPr sz="1000">
                    <a:solidFill>
                      <a:srgbClr val="FFFFFF"/>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Gesamt</c:v>
                </c:pt>
              </c:strCache>
            </c:strRef>
          </c:cat>
          <c:val>
            <c:numRef>
              <c:f>Tabelle1!$E$2</c:f>
              <c:numCache>
                <c:formatCode>General</c:formatCode>
                <c:ptCount val="1"/>
                <c:pt idx="0">
                  <c:v>19.100000000000001</c:v>
                </c:pt>
              </c:numCache>
            </c:numRef>
          </c:val>
          <c:extLst>
            <c:ext xmlns:c16="http://schemas.microsoft.com/office/drawing/2014/chart" uri="{C3380CC4-5D6E-409C-BE32-E72D297353CC}">
              <c16:uniqueId val="{00000007-F7AA-4BA8-A056-3DE0A8A42BAC}"/>
            </c:ext>
          </c:extLst>
        </c:ser>
        <c:ser>
          <c:idx val="4"/>
          <c:order val="4"/>
          <c:tx>
            <c:strRef>
              <c:f>Tabelle1!$F$1</c:f>
              <c:strCache>
                <c:ptCount val="1"/>
                <c:pt idx="0">
                  <c:v>(1) Stimme voll und ganz zu</c:v>
                </c:pt>
              </c:strCache>
            </c:strRef>
          </c:tx>
          <c:spPr>
            <a:solidFill>
              <a:srgbClr val="3EAEE4"/>
            </a:solidFill>
          </c:spPr>
          <c:invertIfNegative val="0"/>
          <c:dLbls>
            <c:dLbl>
              <c:idx val="3"/>
              <c:layout>
                <c:manualLayout>
                  <c:x val="-2.6530086162199515E-3"/>
                  <c:y val="7.28740795393104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D8-4049-B09C-5CCD2DCE2D9C}"/>
                </c:ext>
              </c:extLst>
            </c:dLbl>
            <c:dLbl>
              <c:idx val="5"/>
              <c:layout>
                <c:manualLayout>
                  <c:x val="2.9183094778419467E-2"/>
                  <c:y val="3.1299178849318909E-7"/>
                </c:manualLayout>
              </c:layout>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D8-4049-B09C-5CCD2DCE2D9C}"/>
                </c:ext>
              </c:extLst>
            </c:dLbl>
            <c:numFmt formatCode="0&quot;%&quot;" sourceLinked="0"/>
            <c:spPr>
              <a:noFill/>
              <a:ln>
                <a:noFill/>
              </a:ln>
              <a:effectLst/>
            </c:spPr>
            <c:txPr>
              <a:bodyPr wrap="square" lIns="38100" tIns="19050" rIns="38100" bIns="19050" anchor="ctr">
                <a:spAutoFit/>
              </a:bodyPr>
              <a:lstStyle/>
              <a:p>
                <a:pPr>
                  <a:defRPr sz="1000">
                    <a:solidFill>
                      <a:srgbClr val="FFFFFF"/>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Gesamt</c:v>
                </c:pt>
              </c:strCache>
            </c:strRef>
          </c:cat>
          <c:val>
            <c:numRef>
              <c:f>Tabelle1!$F$2</c:f>
              <c:numCache>
                <c:formatCode>General</c:formatCode>
                <c:ptCount val="1"/>
                <c:pt idx="0">
                  <c:v>18.899999999999999</c:v>
                </c:pt>
              </c:numCache>
            </c:numRef>
          </c:val>
          <c:extLst>
            <c:ext xmlns:c16="http://schemas.microsoft.com/office/drawing/2014/chart" uri="{C3380CC4-5D6E-409C-BE32-E72D297353CC}">
              <c16:uniqueId val="{00000008-F7AA-4BA8-A056-3DE0A8A42BAC}"/>
            </c:ext>
          </c:extLst>
        </c:ser>
        <c:dLbls>
          <c:showLegendKey val="0"/>
          <c:showVal val="0"/>
          <c:showCatName val="0"/>
          <c:showSerName val="0"/>
          <c:showPercent val="0"/>
          <c:showBubbleSize val="0"/>
        </c:dLbls>
        <c:gapWidth val="50"/>
        <c:overlap val="100"/>
        <c:axId val="140415744"/>
        <c:axId val="140417280"/>
      </c:barChart>
      <c:catAx>
        <c:axId val="140415744"/>
        <c:scaling>
          <c:orientation val="minMax"/>
        </c:scaling>
        <c:delete val="0"/>
        <c:axPos val="l"/>
        <c:numFmt formatCode="General" sourceLinked="0"/>
        <c:majorTickMark val="none"/>
        <c:minorTickMark val="none"/>
        <c:tickLblPos val="none"/>
        <c:crossAx val="140417280"/>
        <c:crossesAt val="62"/>
        <c:auto val="1"/>
        <c:lblAlgn val="ctr"/>
        <c:lblOffset val="100"/>
        <c:noMultiLvlLbl val="0"/>
      </c:catAx>
      <c:valAx>
        <c:axId val="140417280"/>
        <c:scaling>
          <c:orientation val="minMax"/>
          <c:max val="100"/>
        </c:scaling>
        <c:delete val="1"/>
        <c:axPos val="b"/>
        <c:numFmt formatCode="General" sourceLinked="1"/>
        <c:majorTickMark val="none"/>
        <c:minorTickMark val="none"/>
        <c:tickLblPos val="none"/>
        <c:crossAx val="14041574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Tabelle1!$B$1</c:f>
              <c:strCache>
                <c:ptCount val="1"/>
                <c:pt idx="0">
                  <c:v>(2)</c:v>
                </c:pt>
              </c:strCache>
            </c:strRef>
          </c:tx>
          <c:spPr>
            <a:solidFill>
              <a:srgbClr val="8ACDEE"/>
            </a:solidFill>
          </c:spPr>
          <c:invertIfNegative val="0"/>
          <c:dPt>
            <c:idx val="1"/>
            <c:invertIfNegative val="0"/>
            <c:bubble3D val="0"/>
            <c:spPr>
              <a:solidFill>
                <a:srgbClr val="696969"/>
              </a:solidFill>
            </c:spPr>
            <c:extLst>
              <c:ext xmlns:c16="http://schemas.microsoft.com/office/drawing/2014/chart" uri="{C3380CC4-5D6E-409C-BE32-E72D297353CC}">
                <c16:uniqueId val="{00000003-0AED-4FC1-910E-5F9C6DD68D55}"/>
              </c:ext>
            </c:extLst>
          </c:dPt>
          <c:dPt>
            <c:idx val="2"/>
            <c:invertIfNegative val="0"/>
            <c:bubble3D val="0"/>
            <c:spPr>
              <a:solidFill>
                <a:srgbClr val="E781B2"/>
              </a:solidFill>
            </c:spPr>
            <c:extLst>
              <c:ext xmlns:c16="http://schemas.microsoft.com/office/drawing/2014/chart" uri="{C3380CC4-5D6E-409C-BE32-E72D297353CC}">
                <c16:uniqueId val="{00000000-0AED-4FC1-910E-5F9C6DD68D55}"/>
              </c:ext>
            </c:extLst>
          </c:dPt>
          <c:dPt>
            <c:idx val="3"/>
            <c:invertIfNegative val="0"/>
            <c:bubble3D val="0"/>
            <c:spPr>
              <a:solidFill>
                <a:srgbClr val="8FEAFF"/>
              </a:solidFill>
            </c:spPr>
            <c:extLst>
              <c:ext xmlns:c16="http://schemas.microsoft.com/office/drawing/2014/chart" uri="{C3380CC4-5D6E-409C-BE32-E72D297353CC}">
                <c16:uniqueId val="{00000004-0AED-4FC1-910E-5F9C6DD68D55}"/>
              </c:ext>
            </c:extLst>
          </c:dPt>
          <c:dPt>
            <c:idx val="4"/>
            <c:invertIfNegative val="0"/>
            <c:bubble3D val="0"/>
            <c:spPr>
              <a:solidFill>
                <a:srgbClr val="FF6D6D"/>
              </a:solidFill>
            </c:spPr>
            <c:extLst>
              <c:ext xmlns:c16="http://schemas.microsoft.com/office/drawing/2014/chart" uri="{C3380CC4-5D6E-409C-BE32-E72D297353CC}">
                <c16:uniqueId val="{00000005-0AED-4FC1-910E-5F9C6DD68D55}"/>
              </c:ext>
            </c:extLst>
          </c:dPt>
          <c:dPt>
            <c:idx val="5"/>
            <c:invertIfNegative val="0"/>
            <c:bubble3D val="0"/>
            <c:spPr>
              <a:solidFill>
                <a:srgbClr val="70CC50"/>
              </a:solidFill>
            </c:spPr>
            <c:extLst>
              <c:ext xmlns:c16="http://schemas.microsoft.com/office/drawing/2014/chart" uri="{C3380CC4-5D6E-409C-BE32-E72D297353CC}">
                <c16:uniqueId val="{00000006-0AED-4FC1-910E-5F9C6DD68D55}"/>
              </c:ext>
            </c:extLst>
          </c:dPt>
          <c:dPt>
            <c:idx val="6"/>
            <c:invertIfNegative val="0"/>
            <c:bubble3D val="0"/>
            <c:spPr>
              <a:solidFill>
                <a:srgbClr val="FFEF8F"/>
              </a:solidFill>
            </c:spPr>
            <c:extLst>
              <c:ext xmlns:c16="http://schemas.microsoft.com/office/drawing/2014/chart" uri="{C3380CC4-5D6E-409C-BE32-E72D297353CC}">
                <c16:uniqueId val="{00000007-0AED-4FC1-910E-5F9C6DD68D55}"/>
              </c:ext>
            </c:extLst>
          </c:dPt>
          <c:dLbls>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Tabelle1!$A$2:$A$8</c:f>
              <c:strCache>
                <c:ptCount val="7"/>
                <c:pt idx="0">
                  <c:v>Gesamt</c:v>
                </c:pt>
                <c:pt idx="1">
                  <c:v>CDU/CSU</c:v>
                </c:pt>
                <c:pt idx="2">
                  <c:v>Die Linke</c:v>
                </c:pt>
                <c:pt idx="3">
                  <c:v>AfD</c:v>
                </c:pt>
                <c:pt idx="4">
                  <c:v>SPD</c:v>
                </c:pt>
                <c:pt idx="5">
                  <c:v>Bündnis90/Die Grünen</c:v>
                </c:pt>
                <c:pt idx="6">
                  <c:v>FDP</c:v>
                </c:pt>
              </c:strCache>
            </c:strRef>
          </c:cat>
          <c:val>
            <c:numRef>
              <c:f>Tabelle1!$B$2:$B$8</c:f>
              <c:numCache>
                <c:formatCode>0.0</c:formatCode>
                <c:ptCount val="7"/>
                <c:pt idx="0">
                  <c:v>19.100000000000001</c:v>
                </c:pt>
                <c:pt idx="1">
                  <c:v>19</c:v>
                </c:pt>
                <c:pt idx="2">
                  <c:v>26.7</c:v>
                </c:pt>
                <c:pt idx="3">
                  <c:v>8.6999999999999993</c:v>
                </c:pt>
                <c:pt idx="4">
                  <c:v>29.4</c:v>
                </c:pt>
                <c:pt idx="5">
                  <c:v>19.899999999999999</c:v>
                </c:pt>
                <c:pt idx="6">
                  <c:v>38.700000000000003</c:v>
                </c:pt>
              </c:numCache>
            </c:numRef>
          </c:val>
          <c:extLst>
            <c:ext xmlns:c16="http://schemas.microsoft.com/office/drawing/2014/chart" uri="{C3380CC4-5D6E-409C-BE32-E72D297353CC}">
              <c16:uniqueId val="{00000001-0AED-4FC1-910E-5F9C6DD68D55}"/>
            </c:ext>
          </c:extLst>
        </c:ser>
        <c:ser>
          <c:idx val="0"/>
          <c:order val="1"/>
          <c:tx>
            <c:strRef>
              <c:f>Tabelle1!$C$1</c:f>
              <c:strCache>
                <c:ptCount val="1"/>
                <c:pt idx="0">
                  <c:v>(1)</c:v>
                </c:pt>
              </c:strCache>
            </c:strRef>
          </c:tx>
          <c:invertIfNegative val="0"/>
          <c:dPt>
            <c:idx val="0"/>
            <c:invertIfNegative val="0"/>
            <c:bubble3D val="0"/>
            <c:spPr>
              <a:solidFill>
                <a:srgbClr val="3EAEE4"/>
              </a:solidFill>
            </c:spPr>
            <c:extLst>
              <c:ext xmlns:c16="http://schemas.microsoft.com/office/drawing/2014/chart" uri="{C3380CC4-5D6E-409C-BE32-E72D297353CC}">
                <c16:uniqueId val="{00000009-0AED-4FC1-910E-5F9C6DD68D55}"/>
              </c:ext>
            </c:extLst>
          </c:dPt>
          <c:dPt>
            <c:idx val="1"/>
            <c:invertIfNegative val="0"/>
            <c:bubble3D val="0"/>
            <c:spPr>
              <a:solidFill>
                <a:srgbClr val="1A1A1A"/>
              </a:solidFill>
            </c:spPr>
            <c:extLst>
              <c:ext xmlns:c16="http://schemas.microsoft.com/office/drawing/2014/chart" uri="{C3380CC4-5D6E-409C-BE32-E72D297353CC}">
                <c16:uniqueId val="{0000000B-0AED-4FC1-910E-5F9C6DD68D55}"/>
              </c:ext>
            </c:extLst>
          </c:dPt>
          <c:dPt>
            <c:idx val="2"/>
            <c:invertIfNegative val="0"/>
            <c:bubble3D val="0"/>
            <c:spPr>
              <a:solidFill>
                <a:srgbClr val="B52269"/>
              </a:solidFill>
            </c:spPr>
            <c:extLst>
              <c:ext xmlns:c16="http://schemas.microsoft.com/office/drawing/2014/chart" uri="{C3380CC4-5D6E-409C-BE32-E72D297353CC}">
                <c16:uniqueId val="{0000000C-0AED-4FC1-910E-5F9C6DD68D55}"/>
              </c:ext>
            </c:extLst>
          </c:dPt>
          <c:dPt>
            <c:idx val="3"/>
            <c:invertIfNegative val="0"/>
            <c:bubble3D val="0"/>
            <c:spPr>
              <a:solidFill>
                <a:srgbClr val="01D1FF"/>
              </a:solidFill>
            </c:spPr>
            <c:extLst>
              <c:ext xmlns:c16="http://schemas.microsoft.com/office/drawing/2014/chart" uri="{C3380CC4-5D6E-409C-BE32-E72D297353CC}">
                <c16:uniqueId val="{0000000D-0AED-4FC1-910E-5F9C6DD68D55}"/>
              </c:ext>
            </c:extLst>
          </c:dPt>
          <c:dPt>
            <c:idx val="4"/>
            <c:invertIfNegative val="0"/>
            <c:bubble3D val="0"/>
            <c:spPr>
              <a:solidFill>
                <a:srgbClr val="E3001B"/>
              </a:solidFill>
            </c:spPr>
            <c:extLst>
              <c:ext xmlns:c16="http://schemas.microsoft.com/office/drawing/2014/chart" uri="{C3380CC4-5D6E-409C-BE32-E72D297353CC}">
                <c16:uniqueId val="{0000000E-0AED-4FC1-910E-5F9C6DD68D55}"/>
              </c:ext>
            </c:extLst>
          </c:dPt>
          <c:dPt>
            <c:idx val="5"/>
            <c:invertIfNegative val="0"/>
            <c:bubble3D val="0"/>
            <c:spPr>
              <a:solidFill>
                <a:srgbClr val="47962B"/>
              </a:solidFill>
            </c:spPr>
            <c:extLst>
              <c:ext xmlns:c16="http://schemas.microsoft.com/office/drawing/2014/chart" uri="{C3380CC4-5D6E-409C-BE32-E72D297353CC}">
                <c16:uniqueId val="{0000000F-0AED-4FC1-910E-5F9C6DD68D55}"/>
              </c:ext>
            </c:extLst>
          </c:dPt>
          <c:dPt>
            <c:idx val="6"/>
            <c:invertIfNegative val="0"/>
            <c:bubble3D val="0"/>
            <c:spPr>
              <a:solidFill>
                <a:srgbClr val="FFDD00"/>
              </a:solidFill>
            </c:spPr>
            <c:extLst>
              <c:ext xmlns:c16="http://schemas.microsoft.com/office/drawing/2014/chart" uri="{C3380CC4-5D6E-409C-BE32-E72D297353CC}">
                <c16:uniqueId val="{00000010-0AED-4FC1-910E-5F9C6DD68D55}"/>
              </c:ext>
            </c:extLst>
          </c:dPt>
          <c:dLbls>
            <c:dLbl>
              <c:idx val="1"/>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B-0AED-4FC1-910E-5F9C6DD68D55}"/>
                </c:ext>
              </c:extLst>
            </c:dLbl>
            <c:dLbl>
              <c:idx val="2"/>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C-0AED-4FC1-910E-5F9C6DD68D55}"/>
                </c:ext>
              </c:extLst>
            </c:dLbl>
            <c:dLbl>
              <c:idx val="3"/>
              <c:layout>
                <c:manualLayout>
                  <c:x val="4.57491422035836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AED-4FC1-910E-5F9C6DD68D55}"/>
                </c:ext>
              </c:extLst>
            </c:dLbl>
            <c:dLbl>
              <c:idx val="4"/>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E-0AED-4FC1-910E-5F9C6DD68D55}"/>
                </c:ext>
              </c:extLst>
            </c:dLbl>
            <c:dLbl>
              <c:idx val="5"/>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F-0AED-4FC1-910E-5F9C6DD68D55}"/>
                </c:ext>
              </c:extLst>
            </c:dLbl>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Tabelle1!$A$2:$A$8</c:f>
              <c:strCache>
                <c:ptCount val="7"/>
                <c:pt idx="0">
                  <c:v>Gesamt</c:v>
                </c:pt>
                <c:pt idx="1">
                  <c:v>CDU/CSU</c:v>
                </c:pt>
                <c:pt idx="2">
                  <c:v>Die Linke</c:v>
                </c:pt>
                <c:pt idx="3">
                  <c:v>AfD</c:v>
                </c:pt>
                <c:pt idx="4">
                  <c:v>SPD</c:v>
                </c:pt>
                <c:pt idx="5">
                  <c:v>Bündnis90/Die Grünen</c:v>
                </c:pt>
                <c:pt idx="6">
                  <c:v>FDP</c:v>
                </c:pt>
              </c:strCache>
            </c:strRef>
          </c:cat>
          <c:val>
            <c:numRef>
              <c:f>Tabelle1!$C$2:$C$8</c:f>
              <c:numCache>
                <c:formatCode>0.0</c:formatCode>
                <c:ptCount val="7"/>
                <c:pt idx="0">
                  <c:v>18.899999999999999</c:v>
                </c:pt>
                <c:pt idx="1">
                  <c:v>20.399999999999999</c:v>
                </c:pt>
                <c:pt idx="2">
                  <c:v>21.6</c:v>
                </c:pt>
                <c:pt idx="3">
                  <c:v>2.5</c:v>
                </c:pt>
                <c:pt idx="4">
                  <c:v>40.1</c:v>
                </c:pt>
                <c:pt idx="5">
                  <c:v>52.3</c:v>
                </c:pt>
                <c:pt idx="6">
                  <c:v>11.6</c:v>
                </c:pt>
              </c:numCache>
            </c:numRef>
          </c:val>
          <c:extLst>
            <c:ext xmlns:c16="http://schemas.microsoft.com/office/drawing/2014/chart" uri="{C3380CC4-5D6E-409C-BE32-E72D297353CC}">
              <c16:uniqueId val="{00000008-0AED-4FC1-910E-5F9C6DD68D55}"/>
            </c:ext>
          </c:extLst>
        </c:ser>
        <c:dLbls>
          <c:showLegendKey val="0"/>
          <c:showVal val="0"/>
          <c:showCatName val="0"/>
          <c:showSerName val="0"/>
          <c:showPercent val="0"/>
          <c:showBubbleSize val="0"/>
        </c:dLbls>
        <c:gapWidth val="100"/>
        <c:overlap val="100"/>
        <c:axId val="273116160"/>
        <c:axId val="273117952"/>
      </c:barChart>
      <c:catAx>
        <c:axId val="273116160"/>
        <c:scaling>
          <c:orientation val="maxMin"/>
        </c:scaling>
        <c:delete val="0"/>
        <c:axPos val="l"/>
        <c:numFmt formatCode="General" sourceLinked="1"/>
        <c:majorTickMark val="none"/>
        <c:minorTickMark val="none"/>
        <c:tickLblPos val="none"/>
        <c:crossAx val="273117952"/>
        <c:crosses val="autoZero"/>
        <c:auto val="1"/>
        <c:lblAlgn val="ctr"/>
        <c:lblOffset val="100"/>
        <c:noMultiLvlLbl val="0"/>
      </c:catAx>
      <c:valAx>
        <c:axId val="273117952"/>
        <c:scaling>
          <c:orientation val="minMax"/>
          <c:max val="100"/>
        </c:scaling>
        <c:delete val="1"/>
        <c:axPos val="b"/>
        <c:numFmt formatCode="0.0" sourceLinked="1"/>
        <c:majorTickMark val="out"/>
        <c:minorTickMark val="none"/>
        <c:tickLblPos val="nextTo"/>
        <c:crossAx val="273116160"/>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01146475739179E-2"/>
          <c:y val="4.3724952832137495E-2"/>
          <c:w val="0.92571575874584133"/>
          <c:h val="0.95627504716786249"/>
        </c:manualLayout>
      </c:layout>
      <c:barChart>
        <c:barDir val="bar"/>
        <c:grouping val="stacked"/>
        <c:varyColors val="0"/>
        <c:ser>
          <c:idx val="0"/>
          <c:order val="0"/>
          <c:tx>
            <c:strRef>
              <c:f>Tabelle1!$B$1</c:f>
              <c:strCache>
                <c:ptCount val="1"/>
                <c:pt idx="0">
                  <c:v>Auf 100</c:v>
                </c:pt>
              </c:strCache>
            </c:strRef>
          </c:tx>
          <c:spPr>
            <a:noFill/>
            <a:ln>
              <a:noFill/>
            </a:ln>
          </c:spPr>
          <c:invertIfNegative val="0"/>
          <c:dPt>
            <c:idx val="0"/>
            <c:invertIfNegative val="0"/>
            <c:bubble3D val="0"/>
            <c:extLst>
              <c:ext xmlns:c16="http://schemas.microsoft.com/office/drawing/2014/chart" uri="{C3380CC4-5D6E-409C-BE32-E72D297353CC}">
                <c16:uniqueId val="{00000001-F7AA-4BA8-A056-3DE0A8A42BAC}"/>
              </c:ext>
            </c:extLst>
          </c:dPt>
          <c:cat>
            <c:strRef>
              <c:f>Tabelle1!$A$2:$A$6</c:f>
              <c:strCache>
                <c:ptCount val="5"/>
                <c:pt idx="0">
                  <c:v>Wenn man hört und liest, wieviel Geld in einzelnen Sendeanstalten für große Neubauten oder hohe Gehälter und Pensionen für Leitende Mitarbeiter ausgegeben wird, wird klar, dass das System dringend reformiert werden muss.</c:v>
                </c:pt>
                <c:pt idx="1">
                  <c:v>Die Gehälter von Führungskräften sollten analog dem Tarifvertrag öffentlicher Dienst gedeckelt werden.</c:v>
                </c:pt>
                <c:pt idx="2">
                  <c:v>Es ist wichtig, dass Rundfunk- und Verwaltungsräte ihre Prüfrechte konsequent wahrnehmen.</c:v>
                </c:pt>
                <c:pt idx="3">
                  <c:v>Ein transparenter, bedarfsgerechter Umgang mit den Rundfunkgebühren durch den öffentlich-rechtlichen Rundfunk ist selbstverständlich.</c:v>
                </c:pt>
                <c:pt idx="4">
                  <c:v>Es wäre sinnvoll, kleinere Sendeanstalten mit benachbarten Anstalten zusammenzulegen, beispielsweise Saarländischen Rundfunk und SWR.</c:v>
                </c:pt>
              </c:strCache>
            </c:strRef>
          </c:cat>
          <c:val>
            <c:numRef>
              <c:f>Tabelle1!$B$2:$B$6</c:f>
              <c:numCache>
                <c:formatCode>General</c:formatCode>
                <c:ptCount val="5"/>
                <c:pt idx="0">
                  <c:v>91.8</c:v>
                </c:pt>
                <c:pt idx="1">
                  <c:v>90.4</c:v>
                </c:pt>
                <c:pt idx="2">
                  <c:v>92</c:v>
                </c:pt>
                <c:pt idx="3">
                  <c:v>84.4</c:v>
                </c:pt>
                <c:pt idx="4">
                  <c:v>84.3</c:v>
                </c:pt>
              </c:numCache>
            </c:numRef>
          </c:val>
          <c:extLst>
            <c:ext xmlns:c16="http://schemas.microsoft.com/office/drawing/2014/chart" uri="{C3380CC4-5D6E-409C-BE32-E72D297353CC}">
              <c16:uniqueId val="{00000002-F7AA-4BA8-A056-3DE0A8A42BAC}"/>
            </c:ext>
          </c:extLst>
        </c:ser>
        <c:ser>
          <c:idx val="1"/>
          <c:order val="1"/>
          <c:tx>
            <c:strRef>
              <c:f>Tabelle1!$C$1</c:f>
              <c:strCache>
                <c:ptCount val="1"/>
                <c:pt idx="0">
                  <c:v>(5) Stimme überhaupt nicht zu</c:v>
                </c:pt>
              </c:strCache>
            </c:strRef>
          </c:tx>
          <c:spPr>
            <a:solidFill>
              <a:srgbClr val="BFBFBF"/>
            </a:solidFill>
            <a:ln>
              <a:noFill/>
            </a:ln>
          </c:spPr>
          <c:invertIfNegative val="0"/>
          <c:dPt>
            <c:idx val="0"/>
            <c:invertIfNegative val="0"/>
            <c:bubble3D val="0"/>
            <c:extLst>
              <c:ext xmlns:c16="http://schemas.microsoft.com/office/drawing/2014/chart" uri="{C3380CC4-5D6E-409C-BE32-E72D297353CC}">
                <c16:uniqueId val="{00000004-F7AA-4BA8-A056-3DE0A8A42BAC}"/>
              </c:ext>
            </c:extLst>
          </c:dPt>
          <c:dLbls>
            <c:dLbl>
              <c:idx val="0"/>
              <c:layout>
                <c:manualLayout>
                  <c:x val="-1.3578181657140207E-2"/>
                  <c:y val="9.389753650605412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AA-4BA8-A056-3DE0A8A42BAC}"/>
                </c:ext>
              </c:extLst>
            </c:dLbl>
            <c:dLbl>
              <c:idx val="1"/>
              <c:layout>
                <c:manualLayout>
                  <c:x val="-1.7371357283385975E-2"/>
                  <c:y val="9.389753650423227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D8-4049-B09C-5CCD2DCE2D9C}"/>
                </c:ext>
              </c:extLst>
            </c:dLbl>
            <c:dLbl>
              <c:idx val="2"/>
              <c:layout>
                <c:manualLayout>
                  <c:x val="-1.5305352935794363E-2"/>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D8-4049-B09C-5CCD2DCE2D9C}"/>
                </c:ext>
              </c:extLst>
            </c:dLbl>
            <c:dLbl>
              <c:idx val="3"/>
              <c:layout>
                <c:manualLayout>
                  <c:x val="-1.4611183830936085E-2"/>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BE-4283-A40F-BAE603DF2BCB}"/>
                </c:ext>
              </c:extLst>
            </c:dLbl>
            <c:dLbl>
              <c:idx val="4"/>
              <c:layout>
                <c:manualLayout>
                  <c:x val="-8.9496216642594613E-3"/>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BE-4283-A40F-BAE603DF2BCB}"/>
                </c:ext>
              </c:extLst>
            </c:dLbl>
            <c:dLbl>
              <c:idx val="5"/>
              <c:layout>
                <c:manualLayout>
                  <c:x val="-7.2222414872891638E-3"/>
                  <c:y val="6.259835766948818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BE-4283-A40F-BAE603DF2BCB}"/>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BE-4283-A40F-BAE603DF2BCB}"/>
                </c:ext>
              </c:extLst>
            </c:dLbl>
            <c:numFmt formatCode="0&quot;%&quot;" sourceLinked="0"/>
            <c:spPr>
              <a:noFill/>
              <a:ln>
                <a:noFill/>
              </a:ln>
              <a:effectLst/>
            </c:spPr>
            <c:txPr>
              <a:bodyPr/>
              <a:lstStyle/>
              <a:p>
                <a:pPr>
                  <a:defRPr sz="1000">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Wenn man hört und liest, wieviel Geld in einzelnen Sendeanstalten für große Neubauten oder hohe Gehälter und Pensionen für Leitende Mitarbeiter ausgegeben wird, wird klar, dass das System dringend reformiert werden muss.</c:v>
                </c:pt>
                <c:pt idx="1">
                  <c:v>Die Gehälter von Führungskräften sollten analog dem Tarifvertrag öffentlicher Dienst gedeckelt werden.</c:v>
                </c:pt>
                <c:pt idx="2">
                  <c:v>Es ist wichtig, dass Rundfunk- und Verwaltungsräte ihre Prüfrechte konsequent wahrnehmen.</c:v>
                </c:pt>
                <c:pt idx="3">
                  <c:v>Ein transparenter, bedarfsgerechter Umgang mit den Rundfunkgebühren durch den öffentlich-rechtlichen Rundfunk ist selbstverständlich.</c:v>
                </c:pt>
                <c:pt idx="4">
                  <c:v>Es wäre sinnvoll, kleinere Sendeanstalten mit benachbarten Anstalten zusammenzulegen, beispielsweise Saarländischen Rundfunk und SWR.</c:v>
                </c:pt>
              </c:strCache>
            </c:strRef>
          </c:cat>
          <c:val>
            <c:numRef>
              <c:f>Tabelle1!$C$2:$C$6</c:f>
              <c:numCache>
                <c:formatCode>General</c:formatCode>
                <c:ptCount val="5"/>
                <c:pt idx="0">
                  <c:v>3.7</c:v>
                </c:pt>
                <c:pt idx="1">
                  <c:v>5</c:v>
                </c:pt>
                <c:pt idx="2">
                  <c:v>4.5999999999999996</c:v>
                </c:pt>
                <c:pt idx="3" formatCode="0.0">
                  <c:v>8.8000000000000007</c:v>
                </c:pt>
                <c:pt idx="4" formatCode="0.0">
                  <c:v>8.4</c:v>
                </c:pt>
              </c:numCache>
            </c:numRef>
          </c:val>
          <c:extLst>
            <c:ext xmlns:c16="http://schemas.microsoft.com/office/drawing/2014/chart" uri="{C3380CC4-5D6E-409C-BE32-E72D297353CC}">
              <c16:uniqueId val="{00000005-F7AA-4BA8-A056-3DE0A8A42BAC}"/>
            </c:ext>
          </c:extLst>
        </c:ser>
        <c:ser>
          <c:idx val="2"/>
          <c:order val="2"/>
          <c:tx>
            <c:strRef>
              <c:f>Tabelle1!$D$1</c:f>
              <c:strCache>
                <c:ptCount val="1"/>
                <c:pt idx="0">
                  <c:v>(4)</c:v>
                </c:pt>
              </c:strCache>
            </c:strRef>
          </c:tx>
          <c:spPr>
            <a:solidFill>
              <a:srgbClr val="E4E4E4"/>
            </a:solidFill>
            <a:ln>
              <a:noFill/>
            </a:ln>
          </c:spPr>
          <c:invertIfNegative val="0"/>
          <c:dLbls>
            <c:dLbl>
              <c:idx val="0"/>
              <c:layout>
                <c:manualLayout>
                  <c:x val="1.3265043081099758E-2"/>
                  <c:y val="3.12991788365659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D8-4049-B09C-5CCD2DCE2D9C}"/>
                </c:ext>
              </c:extLst>
            </c:dLbl>
            <c:dLbl>
              <c:idx val="1"/>
              <c:layout>
                <c:manualLayout>
                  <c:x val="7.959025848659854E-3"/>
                  <c:y val="9.389753650423227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D8-4049-B09C-5CCD2DCE2D9C}"/>
                </c:ext>
              </c:extLst>
            </c:dLbl>
            <c:dLbl>
              <c:idx val="2"/>
              <c:layout>
                <c:manualLayout>
                  <c:x val="1.0612034464879806E-2"/>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D8-4049-B09C-5CCD2DCE2D9C}"/>
                </c:ext>
              </c:extLst>
            </c:dLbl>
            <c:dLbl>
              <c:idx val="3"/>
              <c:layout>
                <c:manualLayout>
                  <c:x val="7.959025848659854E-3"/>
                  <c:y val="3.12991788347440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BE-4283-A40F-BAE603DF2BCB}"/>
                </c:ext>
              </c:extLst>
            </c:dLbl>
            <c:dLbl>
              <c:idx val="4"/>
              <c:layout>
                <c:manualLayout>
                  <c:x val="7.95902584865985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BE-4283-A40F-BAE603DF2BCB}"/>
                </c:ext>
              </c:extLst>
            </c:dLbl>
            <c:dLbl>
              <c:idx val="5"/>
              <c:layout>
                <c:manualLayout>
                  <c:x val="1.06120344648798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BE-4283-A40F-BAE603DF2BCB}"/>
                </c:ext>
              </c:extLst>
            </c:dLbl>
            <c:numFmt formatCode="0&quot;%&quot;" sourceLinked="0"/>
            <c:spPr>
              <a:noFill/>
              <a:ln>
                <a:noFill/>
              </a:ln>
              <a:effectLst/>
            </c:spPr>
            <c:txPr>
              <a:bodyPr/>
              <a:lstStyle/>
              <a:p>
                <a:pPr>
                  <a:defRPr sz="1000"/>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Wenn man hört und liest, wieviel Geld in einzelnen Sendeanstalten für große Neubauten oder hohe Gehälter und Pensionen für Leitende Mitarbeiter ausgegeben wird, wird klar, dass das System dringend reformiert werden muss.</c:v>
                </c:pt>
                <c:pt idx="1">
                  <c:v>Die Gehälter von Führungskräften sollten analog dem Tarifvertrag öffentlicher Dienst gedeckelt werden.</c:v>
                </c:pt>
                <c:pt idx="2">
                  <c:v>Es ist wichtig, dass Rundfunk- und Verwaltungsräte ihre Prüfrechte konsequent wahrnehmen.</c:v>
                </c:pt>
                <c:pt idx="3">
                  <c:v>Ein transparenter, bedarfsgerechter Umgang mit den Rundfunkgebühren durch den öffentlich-rechtlichen Rundfunk ist selbstverständlich.</c:v>
                </c:pt>
                <c:pt idx="4">
                  <c:v>Es wäre sinnvoll, kleinere Sendeanstalten mit benachbarten Anstalten zusammenzulegen, beispielsweise Saarländischen Rundfunk und SWR.</c:v>
                </c:pt>
              </c:strCache>
            </c:strRef>
          </c:cat>
          <c:val>
            <c:numRef>
              <c:f>Tabelle1!$D$2:$D$6</c:f>
              <c:numCache>
                <c:formatCode>General</c:formatCode>
                <c:ptCount val="5"/>
                <c:pt idx="0">
                  <c:v>4.5</c:v>
                </c:pt>
                <c:pt idx="1">
                  <c:v>4.5999999999999996</c:v>
                </c:pt>
                <c:pt idx="2">
                  <c:v>3.4</c:v>
                </c:pt>
                <c:pt idx="3" formatCode="0.0">
                  <c:v>6.8</c:v>
                </c:pt>
                <c:pt idx="4" formatCode="0.0">
                  <c:v>7.3</c:v>
                </c:pt>
              </c:numCache>
            </c:numRef>
          </c:val>
          <c:extLst>
            <c:ext xmlns:c16="http://schemas.microsoft.com/office/drawing/2014/chart" uri="{C3380CC4-5D6E-409C-BE32-E72D297353CC}">
              <c16:uniqueId val="{00000006-F7AA-4BA8-A056-3DE0A8A42BAC}"/>
            </c:ext>
          </c:extLst>
        </c:ser>
        <c:ser>
          <c:idx val="3"/>
          <c:order val="3"/>
          <c:tx>
            <c:strRef>
              <c:f>Tabelle1!$E$1</c:f>
              <c:strCache>
                <c:ptCount val="1"/>
                <c:pt idx="0">
                  <c:v>(2)</c:v>
                </c:pt>
              </c:strCache>
            </c:strRef>
          </c:tx>
          <c:spPr>
            <a:solidFill>
              <a:srgbClr val="8ACDEE"/>
            </a:solidFill>
          </c:spPr>
          <c:invertIfNegative val="0"/>
          <c:dLbls>
            <c:dLbl>
              <c:idx val="0"/>
              <c:layout>
                <c:manualLayout>
                  <c:x val="1.326504308109975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BE-4283-A40F-BAE603DF2BCB}"/>
                </c:ext>
              </c:extLst>
            </c:dLbl>
            <c:dLbl>
              <c:idx val="1"/>
              <c:layout>
                <c:manualLayout>
                  <c:x val="5.3060172324399029E-3"/>
                  <c:y val="3.64370397696552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BE-4283-A40F-BAE603DF2BCB}"/>
                </c:ext>
              </c:extLst>
            </c:dLbl>
            <c:dLbl>
              <c:idx val="2"/>
              <c:layout>
                <c:manualLayout>
                  <c:x val="7.959025848659756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BE-4283-A40F-BAE603DF2BCB}"/>
                </c:ext>
              </c:extLst>
            </c:dLbl>
            <c:dLbl>
              <c:idx val="3"/>
              <c:layout>
                <c:manualLayout>
                  <c:x val="1.3265043081099758E-2"/>
                  <c:y val="7.287407953931040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BE-4283-A40F-BAE603DF2BCB}"/>
                </c:ext>
              </c:extLst>
            </c:dLbl>
            <c:dLbl>
              <c:idx val="4"/>
              <c:layout>
                <c:manualLayout>
                  <c:x val="1.06120344648798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BE-4283-A40F-BAE603DF2BCB}"/>
                </c:ext>
              </c:extLst>
            </c:dLbl>
            <c:dLbl>
              <c:idx val="5"/>
              <c:layout>
                <c:manualLayout>
                  <c:x val="7.959025848659756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BE-4283-A40F-BAE603DF2BCB}"/>
                </c:ext>
              </c:extLst>
            </c:dLbl>
            <c:numFmt formatCode="0&quot;%&quot;" sourceLinked="0"/>
            <c:spPr>
              <a:noFill/>
              <a:ln>
                <a:noFill/>
              </a:ln>
              <a:effectLst/>
            </c:spPr>
            <c:txPr>
              <a:bodyPr wrap="square" lIns="38100" tIns="19050" rIns="38100" bIns="19050" anchor="ctr">
                <a:spAutoFit/>
              </a:bodyPr>
              <a:lstStyle/>
              <a:p>
                <a:pPr>
                  <a:defRPr sz="1000">
                    <a:solidFill>
                      <a:srgbClr val="FFFFFF"/>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Wenn man hört und liest, wieviel Geld in einzelnen Sendeanstalten für große Neubauten oder hohe Gehälter und Pensionen für Leitende Mitarbeiter ausgegeben wird, wird klar, dass das System dringend reformiert werden muss.</c:v>
                </c:pt>
                <c:pt idx="1">
                  <c:v>Die Gehälter von Führungskräften sollten analog dem Tarifvertrag öffentlicher Dienst gedeckelt werden.</c:v>
                </c:pt>
                <c:pt idx="2">
                  <c:v>Es ist wichtig, dass Rundfunk- und Verwaltungsräte ihre Prüfrechte konsequent wahrnehmen.</c:v>
                </c:pt>
                <c:pt idx="3">
                  <c:v>Ein transparenter, bedarfsgerechter Umgang mit den Rundfunkgebühren durch den öffentlich-rechtlichen Rundfunk ist selbstverständlich.</c:v>
                </c:pt>
                <c:pt idx="4">
                  <c:v>Es wäre sinnvoll, kleinere Sendeanstalten mit benachbarten Anstalten zusammenzulegen, beispielsweise Saarländischen Rundfunk und SWR.</c:v>
                </c:pt>
              </c:strCache>
            </c:strRef>
          </c:cat>
          <c:val>
            <c:numRef>
              <c:f>Tabelle1!$E$2:$E$6</c:f>
              <c:numCache>
                <c:formatCode>General</c:formatCode>
                <c:ptCount val="5"/>
                <c:pt idx="0">
                  <c:v>14.8</c:v>
                </c:pt>
                <c:pt idx="1">
                  <c:v>19.899999999999999</c:v>
                </c:pt>
                <c:pt idx="2">
                  <c:v>24.5</c:v>
                </c:pt>
                <c:pt idx="3" formatCode="0.0">
                  <c:v>20.6</c:v>
                </c:pt>
                <c:pt idx="4" formatCode="0.0">
                  <c:v>21.9</c:v>
                </c:pt>
              </c:numCache>
            </c:numRef>
          </c:val>
          <c:extLst>
            <c:ext xmlns:c16="http://schemas.microsoft.com/office/drawing/2014/chart" uri="{C3380CC4-5D6E-409C-BE32-E72D297353CC}">
              <c16:uniqueId val="{00000007-F7AA-4BA8-A056-3DE0A8A42BAC}"/>
            </c:ext>
          </c:extLst>
        </c:ser>
        <c:ser>
          <c:idx val="4"/>
          <c:order val="4"/>
          <c:tx>
            <c:strRef>
              <c:f>Tabelle1!$F$1</c:f>
              <c:strCache>
                <c:ptCount val="1"/>
                <c:pt idx="0">
                  <c:v>(1) Stimme voll und ganz zu</c:v>
                </c:pt>
              </c:strCache>
            </c:strRef>
          </c:tx>
          <c:spPr>
            <a:solidFill>
              <a:srgbClr val="3EAEE4"/>
            </a:solidFill>
          </c:spPr>
          <c:invertIfNegative val="0"/>
          <c:dLbls>
            <c:numFmt formatCode="0&quot;%&quot;" sourceLinked="0"/>
            <c:spPr>
              <a:noFill/>
              <a:ln>
                <a:noFill/>
              </a:ln>
              <a:effectLst/>
            </c:spPr>
            <c:txPr>
              <a:bodyPr wrap="square" lIns="38100" tIns="19050" rIns="38100" bIns="19050" anchor="ctr">
                <a:spAutoFit/>
              </a:bodyPr>
              <a:lstStyle/>
              <a:p>
                <a:pPr>
                  <a:defRPr sz="1000">
                    <a:solidFill>
                      <a:srgbClr val="FFFFFF"/>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Tabelle1!$A$2:$A$6</c:f>
              <c:strCache>
                <c:ptCount val="5"/>
                <c:pt idx="0">
                  <c:v>Wenn man hört und liest, wieviel Geld in einzelnen Sendeanstalten für große Neubauten oder hohe Gehälter und Pensionen für Leitende Mitarbeiter ausgegeben wird, wird klar, dass das System dringend reformiert werden muss.</c:v>
                </c:pt>
                <c:pt idx="1">
                  <c:v>Die Gehälter von Führungskräften sollten analog dem Tarifvertrag öffentlicher Dienst gedeckelt werden.</c:v>
                </c:pt>
                <c:pt idx="2">
                  <c:v>Es ist wichtig, dass Rundfunk- und Verwaltungsräte ihre Prüfrechte konsequent wahrnehmen.</c:v>
                </c:pt>
                <c:pt idx="3">
                  <c:v>Ein transparenter, bedarfsgerechter Umgang mit den Rundfunkgebühren durch den öffentlich-rechtlichen Rundfunk ist selbstverständlich.</c:v>
                </c:pt>
                <c:pt idx="4">
                  <c:v>Es wäre sinnvoll, kleinere Sendeanstalten mit benachbarten Anstalten zusammenzulegen, beispielsweise Saarländischen Rundfunk und SWR.</c:v>
                </c:pt>
              </c:strCache>
            </c:strRef>
          </c:cat>
          <c:val>
            <c:numRef>
              <c:f>Tabelle1!$F$2:$F$6</c:f>
              <c:numCache>
                <c:formatCode>General</c:formatCode>
                <c:ptCount val="5"/>
                <c:pt idx="0">
                  <c:v>59.3</c:v>
                </c:pt>
                <c:pt idx="1">
                  <c:v>51.9</c:v>
                </c:pt>
                <c:pt idx="2">
                  <c:v>45.8</c:v>
                </c:pt>
                <c:pt idx="3" formatCode="0.0">
                  <c:v>39.6</c:v>
                </c:pt>
                <c:pt idx="4" formatCode="0.0">
                  <c:v>33.5</c:v>
                </c:pt>
              </c:numCache>
            </c:numRef>
          </c:val>
          <c:extLst>
            <c:ext xmlns:c16="http://schemas.microsoft.com/office/drawing/2014/chart" uri="{C3380CC4-5D6E-409C-BE32-E72D297353CC}">
              <c16:uniqueId val="{00000008-F7AA-4BA8-A056-3DE0A8A42BAC}"/>
            </c:ext>
          </c:extLst>
        </c:ser>
        <c:dLbls>
          <c:showLegendKey val="0"/>
          <c:showVal val="0"/>
          <c:showCatName val="0"/>
          <c:showSerName val="0"/>
          <c:showPercent val="0"/>
          <c:showBubbleSize val="0"/>
        </c:dLbls>
        <c:gapWidth val="100"/>
        <c:overlap val="100"/>
        <c:axId val="140415744"/>
        <c:axId val="140417280"/>
      </c:barChart>
      <c:catAx>
        <c:axId val="140415744"/>
        <c:scaling>
          <c:orientation val="maxMin"/>
        </c:scaling>
        <c:delete val="1"/>
        <c:axPos val="l"/>
        <c:numFmt formatCode="General" sourceLinked="0"/>
        <c:majorTickMark val="out"/>
        <c:minorTickMark val="none"/>
        <c:tickLblPos val="nextTo"/>
        <c:crossAx val="140417280"/>
        <c:crosses val="autoZero"/>
        <c:auto val="1"/>
        <c:lblAlgn val="ctr"/>
        <c:lblOffset val="100"/>
        <c:noMultiLvlLbl val="0"/>
      </c:catAx>
      <c:valAx>
        <c:axId val="140417280"/>
        <c:scaling>
          <c:orientation val="minMax"/>
          <c:max val="200"/>
        </c:scaling>
        <c:delete val="1"/>
        <c:axPos val="t"/>
        <c:numFmt formatCode="General" sourceLinked="1"/>
        <c:majorTickMark val="out"/>
        <c:minorTickMark val="none"/>
        <c:tickLblPos val="nextTo"/>
        <c:crossAx val="14041574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Tabelle1!$B$1</c:f>
              <c:strCache>
                <c:ptCount val="1"/>
                <c:pt idx="0">
                  <c:v>(2)</c:v>
                </c:pt>
              </c:strCache>
            </c:strRef>
          </c:tx>
          <c:spPr>
            <a:solidFill>
              <a:srgbClr val="8ACDEE"/>
            </a:solidFill>
          </c:spPr>
          <c:invertIfNegative val="0"/>
          <c:dPt>
            <c:idx val="1"/>
            <c:invertIfNegative val="0"/>
            <c:bubble3D val="0"/>
            <c:spPr>
              <a:solidFill>
                <a:srgbClr val="696969"/>
              </a:solidFill>
            </c:spPr>
            <c:extLst>
              <c:ext xmlns:c16="http://schemas.microsoft.com/office/drawing/2014/chart" uri="{C3380CC4-5D6E-409C-BE32-E72D297353CC}">
                <c16:uniqueId val="{00000001-6EF8-4DB5-B12C-0E1D80631CBA}"/>
              </c:ext>
            </c:extLst>
          </c:dPt>
          <c:dPt>
            <c:idx val="2"/>
            <c:invertIfNegative val="0"/>
            <c:bubble3D val="0"/>
            <c:spPr>
              <a:solidFill>
                <a:srgbClr val="E781B2"/>
              </a:solidFill>
            </c:spPr>
            <c:extLst>
              <c:ext xmlns:c16="http://schemas.microsoft.com/office/drawing/2014/chart" uri="{C3380CC4-5D6E-409C-BE32-E72D297353CC}">
                <c16:uniqueId val="{00000003-6EF8-4DB5-B12C-0E1D80631CBA}"/>
              </c:ext>
            </c:extLst>
          </c:dPt>
          <c:dPt>
            <c:idx val="3"/>
            <c:invertIfNegative val="0"/>
            <c:bubble3D val="0"/>
            <c:spPr>
              <a:solidFill>
                <a:srgbClr val="8FEAFF"/>
              </a:solidFill>
            </c:spPr>
            <c:extLst>
              <c:ext xmlns:c16="http://schemas.microsoft.com/office/drawing/2014/chart" uri="{C3380CC4-5D6E-409C-BE32-E72D297353CC}">
                <c16:uniqueId val="{00000005-6EF8-4DB5-B12C-0E1D80631CBA}"/>
              </c:ext>
            </c:extLst>
          </c:dPt>
          <c:dPt>
            <c:idx val="4"/>
            <c:invertIfNegative val="0"/>
            <c:bubble3D val="0"/>
            <c:spPr>
              <a:solidFill>
                <a:srgbClr val="FF6D6D"/>
              </a:solidFill>
            </c:spPr>
            <c:extLst>
              <c:ext xmlns:c16="http://schemas.microsoft.com/office/drawing/2014/chart" uri="{C3380CC4-5D6E-409C-BE32-E72D297353CC}">
                <c16:uniqueId val="{00000007-6EF8-4DB5-B12C-0E1D80631CBA}"/>
              </c:ext>
            </c:extLst>
          </c:dPt>
          <c:dPt>
            <c:idx val="5"/>
            <c:invertIfNegative val="0"/>
            <c:bubble3D val="0"/>
            <c:spPr>
              <a:solidFill>
                <a:srgbClr val="70CC50"/>
              </a:solidFill>
            </c:spPr>
            <c:extLst>
              <c:ext xmlns:c16="http://schemas.microsoft.com/office/drawing/2014/chart" uri="{C3380CC4-5D6E-409C-BE32-E72D297353CC}">
                <c16:uniqueId val="{00000009-6EF8-4DB5-B12C-0E1D80631CBA}"/>
              </c:ext>
            </c:extLst>
          </c:dPt>
          <c:dPt>
            <c:idx val="6"/>
            <c:invertIfNegative val="0"/>
            <c:bubble3D val="0"/>
            <c:spPr>
              <a:solidFill>
                <a:srgbClr val="FFEF8F"/>
              </a:solidFill>
            </c:spPr>
            <c:extLst>
              <c:ext xmlns:c16="http://schemas.microsoft.com/office/drawing/2014/chart" uri="{C3380CC4-5D6E-409C-BE32-E72D297353CC}">
                <c16:uniqueId val="{0000000B-6EF8-4DB5-B12C-0E1D80631CBA}"/>
              </c:ext>
            </c:extLst>
          </c:dPt>
          <c:dLbls>
            <c:dLbl>
              <c:idx val="1"/>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1-6EF8-4DB5-B12C-0E1D80631CBA}"/>
                </c:ext>
              </c:extLst>
            </c:dLbl>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Tabelle1!$A$2:$A$8</c:f>
              <c:strCache>
                <c:ptCount val="7"/>
                <c:pt idx="0">
                  <c:v>Gesamt</c:v>
                </c:pt>
                <c:pt idx="1">
                  <c:v>CDU/CSU</c:v>
                </c:pt>
                <c:pt idx="2">
                  <c:v>Die Linke</c:v>
                </c:pt>
                <c:pt idx="3">
                  <c:v>AfD</c:v>
                </c:pt>
                <c:pt idx="4">
                  <c:v>SPD</c:v>
                </c:pt>
                <c:pt idx="5">
                  <c:v>Bündnis90/Die Grünen</c:v>
                </c:pt>
                <c:pt idx="6">
                  <c:v>FDP</c:v>
                </c:pt>
              </c:strCache>
            </c:strRef>
          </c:cat>
          <c:val>
            <c:numRef>
              <c:f>Tabelle1!$B$2:$B$8</c:f>
              <c:numCache>
                <c:formatCode>0.0</c:formatCode>
                <c:ptCount val="7"/>
                <c:pt idx="0">
                  <c:v>15.7</c:v>
                </c:pt>
                <c:pt idx="1">
                  <c:v>15.2</c:v>
                </c:pt>
                <c:pt idx="2">
                  <c:v>15.6</c:v>
                </c:pt>
                <c:pt idx="3">
                  <c:v>10.9</c:v>
                </c:pt>
                <c:pt idx="4">
                  <c:v>27.8</c:v>
                </c:pt>
                <c:pt idx="5">
                  <c:v>16.3</c:v>
                </c:pt>
                <c:pt idx="6">
                  <c:v>12</c:v>
                </c:pt>
              </c:numCache>
            </c:numRef>
          </c:val>
          <c:extLst>
            <c:ext xmlns:c16="http://schemas.microsoft.com/office/drawing/2014/chart" uri="{C3380CC4-5D6E-409C-BE32-E72D297353CC}">
              <c16:uniqueId val="{0000000C-6EF8-4DB5-B12C-0E1D80631CBA}"/>
            </c:ext>
          </c:extLst>
        </c:ser>
        <c:ser>
          <c:idx val="0"/>
          <c:order val="1"/>
          <c:tx>
            <c:strRef>
              <c:f>Tabelle1!$C$1</c:f>
              <c:strCache>
                <c:ptCount val="1"/>
                <c:pt idx="0">
                  <c:v>(1)</c:v>
                </c:pt>
              </c:strCache>
            </c:strRef>
          </c:tx>
          <c:invertIfNegative val="0"/>
          <c:dPt>
            <c:idx val="0"/>
            <c:invertIfNegative val="0"/>
            <c:bubble3D val="0"/>
            <c:spPr>
              <a:solidFill>
                <a:srgbClr val="3EAEE4"/>
              </a:solidFill>
            </c:spPr>
            <c:extLst>
              <c:ext xmlns:c16="http://schemas.microsoft.com/office/drawing/2014/chart" uri="{C3380CC4-5D6E-409C-BE32-E72D297353CC}">
                <c16:uniqueId val="{0000000E-6EF8-4DB5-B12C-0E1D80631CBA}"/>
              </c:ext>
            </c:extLst>
          </c:dPt>
          <c:dPt>
            <c:idx val="1"/>
            <c:invertIfNegative val="0"/>
            <c:bubble3D val="0"/>
            <c:spPr>
              <a:solidFill>
                <a:srgbClr val="1A1A1A"/>
              </a:solidFill>
            </c:spPr>
            <c:extLst>
              <c:ext xmlns:c16="http://schemas.microsoft.com/office/drawing/2014/chart" uri="{C3380CC4-5D6E-409C-BE32-E72D297353CC}">
                <c16:uniqueId val="{00000010-6EF8-4DB5-B12C-0E1D80631CBA}"/>
              </c:ext>
            </c:extLst>
          </c:dPt>
          <c:dPt>
            <c:idx val="2"/>
            <c:invertIfNegative val="0"/>
            <c:bubble3D val="0"/>
            <c:spPr>
              <a:solidFill>
                <a:srgbClr val="B52269"/>
              </a:solidFill>
            </c:spPr>
            <c:extLst>
              <c:ext xmlns:c16="http://schemas.microsoft.com/office/drawing/2014/chart" uri="{C3380CC4-5D6E-409C-BE32-E72D297353CC}">
                <c16:uniqueId val="{00000012-6EF8-4DB5-B12C-0E1D80631CBA}"/>
              </c:ext>
            </c:extLst>
          </c:dPt>
          <c:dPt>
            <c:idx val="3"/>
            <c:invertIfNegative val="0"/>
            <c:bubble3D val="0"/>
            <c:spPr>
              <a:solidFill>
                <a:srgbClr val="01D1FF"/>
              </a:solidFill>
            </c:spPr>
            <c:extLst>
              <c:ext xmlns:c16="http://schemas.microsoft.com/office/drawing/2014/chart" uri="{C3380CC4-5D6E-409C-BE32-E72D297353CC}">
                <c16:uniqueId val="{00000014-6EF8-4DB5-B12C-0E1D80631CBA}"/>
              </c:ext>
            </c:extLst>
          </c:dPt>
          <c:dPt>
            <c:idx val="4"/>
            <c:invertIfNegative val="0"/>
            <c:bubble3D val="0"/>
            <c:spPr>
              <a:solidFill>
                <a:srgbClr val="E3001B"/>
              </a:solidFill>
            </c:spPr>
            <c:extLst>
              <c:ext xmlns:c16="http://schemas.microsoft.com/office/drawing/2014/chart" uri="{C3380CC4-5D6E-409C-BE32-E72D297353CC}">
                <c16:uniqueId val="{00000016-6EF8-4DB5-B12C-0E1D80631CBA}"/>
              </c:ext>
            </c:extLst>
          </c:dPt>
          <c:dPt>
            <c:idx val="5"/>
            <c:invertIfNegative val="0"/>
            <c:bubble3D val="0"/>
            <c:spPr>
              <a:solidFill>
                <a:srgbClr val="47962B"/>
              </a:solidFill>
            </c:spPr>
            <c:extLst>
              <c:ext xmlns:c16="http://schemas.microsoft.com/office/drawing/2014/chart" uri="{C3380CC4-5D6E-409C-BE32-E72D297353CC}">
                <c16:uniqueId val="{00000018-6EF8-4DB5-B12C-0E1D80631CBA}"/>
              </c:ext>
            </c:extLst>
          </c:dPt>
          <c:dPt>
            <c:idx val="6"/>
            <c:invertIfNegative val="0"/>
            <c:bubble3D val="0"/>
            <c:spPr>
              <a:solidFill>
                <a:srgbClr val="FFDD00"/>
              </a:solidFill>
            </c:spPr>
            <c:extLst>
              <c:ext xmlns:c16="http://schemas.microsoft.com/office/drawing/2014/chart" uri="{C3380CC4-5D6E-409C-BE32-E72D297353CC}">
                <c16:uniqueId val="{0000001A-6EF8-4DB5-B12C-0E1D80631CBA}"/>
              </c:ext>
            </c:extLst>
          </c:dPt>
          <c:dLbls>
            <c:dLbl>
              <c:idx val="1"/>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10-6EF8-4DB5-B12C-0E1D80631CBA}"/>
                </c:ext>
              </c:extLst>
            </c:dLbl>
            <c:dLbl>
              <c:idx val="2"/>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12-6EF8-4DB5-B12C-0E1D80631CBA}"/>
                </c:ext>
              </c:extLst>
            </c:dLbl>
            <c:dLbl>
              <c:idx val="4"/>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16-6EF8-4DB5-B12C-0E1D80631CBA}"/>
                </c:ext>
              </c:extLst>
            </c:dLbl>
            <c:dLbl>
              <c:idx val="5"/>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18-6EF8-4DB5-B12C-0E1D80631CBA}"/>
                </c:ext>
              </c:extLst>
            </c:dLbl>
            <c:numFmt formatCode="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Tabelle1!$A$2:$A$8</c:f>
              <c:strCache>
                <c:ptCount val="7"/>
                <c:pt idx="0">
                  <c:v>Gesamt</c:v>
                </c:pt>
                <c:pt idx="1">
                  <c:v>CDU/CSU</c:v>
                </c:pt>
                <c:pt idx="2">
                  <c:v>Die Linke</c:v>
                </c:pt>
                <c:pt idx="3">
                  <c:v>AfD</c:v>
                </c:pt>
                <c:pt idx="4">
                  <c:v>SPD</c:v>
                </c:pt>
                <c:pt idx="5">
                  <c:v>Bündnis90/Die Grünen</c:v>
                </c:pt>
                <c:pt idx="6">
                  <c:v>FDP</c:v>
                </c:pt>
              </c:strCache>
            </c:strRef>
          </c:cat>
          <c:val>
            <c:numRef>
              <c:f>Tabelle1!$C$2:$C$8</c:f>
              <c:numCache>
                <c:formatCode>0.0</c:formatCode>
                <c:ptCount val="7"/>
                <c:pt idx="0">
                  <c:v>50.3</c:v>
                </c:pt>
                <c:pt idx="1">
                  <c:v>53.6</c:v>
                </c:pt>
                <c:pt idx="2">
                  <c:v>50</c:v>
                </c:pt>
                <c:pt idx="3">
                  <c:v>77.900000000000006</c:v>
                </c:pt>
                <c:pt idx="4">
                  <c:v>18.8</c:v>
                </c:pt>
                <c:pt idx="5">
                  <c:v>27.7</c:v>
                </c:pt>
                <c:pt idx="6">
                  <c:v>56.9</c:v>
                </c:pt>
              </c:numCache>
            </c:numRef>
          </c:val>
          <c:extLst>
            <c:ext xmlns:c16="http://schemas.microsoft.com/office/drawing/2014/chart" uri="{C3380CC4-5D6E-409C-BE32-E72D297353CC}">
              <c16:uniqueId val="{0000001B-6EF8-4DB5-B12C-0E1D80631CBA}"/>
            </c:ext>
          </c:extLst>
        </c:ser>
        <c:dLbls>
          <c:showLegendKey val="0"/>
          <c:showVal val="0"/>
          <c:showCatName val="0"/>
          <c:showSerName val="0"/>
          <c:showPercent val="0"/>
          <c:showBubbleSize val="0"/>
        </c:dLbls>
        <c:gapWidth val="100"/>
        <c:overlap val="100"/>
        <c:axId val="273116160"/>
        <c:axId val="273117952"/>
      </c:barChart>
      <c:catAx>
        <c:axId val="273116160"/>
        <c:scaling>
          <c:orientation val="maxMin"/>
        </c:scaling>
        <c:delete val="0"/>
        <c:axPos val="l"/>
        <c:numFmt formatCode="General" sourceLinked="1"/>
        <c:majorTickMark val="none"/>
        <c:minorTickMark val="none"/>
        <c:tickLblPos val="none"/>
        <c:crossAx val="273117952"/>
        <c:crosses val="autoZero"/>
        <c:auto val="1"/>
        <c:lblAlgn val="ctr"/>
        <c:lblOffset val="100"/>
        <c:noMultiLvlLbl val="0"/>
      </c:catAx>
      <c:valAx>
        <c:axId val="273117952"/>
        <c:scaling>
          <c:orientation val="minMax"/>
          <c:max val="100"/>
        </c:scaling>
        <c:delete val="1"/>
        <c:axPos val="b"/>
        <c:numFmt formatCode="0.0" sourceLinked="1"/>
        <c:majorTickMark val="out"/>
        <c:minorTickMark val="none"/>
        <c:tickLblPos val="nextTo"/>
        <c:crossAx val="273116160"/>
        <c:crosses val="max"/>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2207995407918"/>
          <c:y val="0.12160726102896778"/>
          <c:w val="0.44282869033070393"/>
          <c:h val="0.69261798053809831"/>
        </c:manualLayout>
      </c:layout>
      <c:pieChart>
        <c:varyColors val="1"/>
        <c:ser>
          <c:idx val="0"/>
          <c:order val="0"/>
          <c:tx>
            <c:strRef>
              <c:f>Tabelle1!$B$1</c:f>
              <c:strCache>
                <c:ptCount val="1"/>
                <c:pt idx="0">
                  <c:v>Spalte1</c:v>
                </c:pt>
              </c:strCache>
            </c:strRef>
          </c:tx>
          <c:dPt>
            <c:idx val="0"/>
            <c:bubble3D val="0"/>
            <c:spPr>
              <a:solidFill>
                <a:srgbClr val="3EAEE4"/>
              </a:solidFill>
              <a:ln>
                <a:noFill/>
              </a:ln>
            </c:spPr>
            <c:extLst>
              <c:ext xmlns:c16="http://schemas.microsoft.com/office/drawing/2014/chart" uri="{C3380CC4-5D6E-409C-BE32-E72D297353CC}">
                <c16:uniqueId val="{00000001-BCAC-4AED-A72C-3EDFA6D65DB7}"/>
              </c:ext>
            </c:extLst>
          </c:dPt>
          <c:dPt>
            <c:idx val="1"/>
            <c:bubble3D val="0"/>
            <c:spPr>
              <a:solidFill>
                <a:srgbClr val="8ACDEE"/>
              </a:solidFill>
            </c:spPr>
            <c:extLst>
              <c:ext xmlns:c16="http://schemas.microsoft.com/office/drawing/2014/chart" uri="{C3380CC4-5D6E-409C-BE32-E72D297353CC}">
                <c16:uniqueId val="{00000003-BCAC-4AED-A72C-3EDFA6D65DB7}"/>
              </c:ext>
            </c:extLst>
          </c:dPt>
          <c:dPt>
            <c:idx val="2"/>
            <c:bubble3D val="0"/>
            <c:spPr>
              <a:solidFill>
                <a:srgbClr val="C2E5F6"/>
              </a:solidFill>
            </c:spPr>
            <c:extLst>
              <c:ext xmlns:c16="http://schemas.microsoft.com/office/drawing/2014/chart" uri="{C3380CC4-5D6E-409C-BE32-E72D297353CC}">
                <c16:uniqueId val="{00000005-BCAC-4AED-A72C-3EDFA6D65DB7}"/>
              </c:ext>
            </c:extLst>
          </c:dPt>
          <c:dPt>
            <c:idx val="3"/>
            <c:bubble3D val="0"/>
            <c:spPr>
              <a:solidFill>
                <a:srgbClr val="BFBFBF"/>
              </a:solidFill>
            </c:spPr>
            <c:extLst>
              <c:ext xmlns:c16="http://schemas.microsoft.com/office/drawing/2014/chart" uri="{C3380CC4-5D6E-409C-BE32-E72D297353CC}">
                <c16:uniqueId val="{00000007-BCAC-4AED-A72C-3EDFA6D65DB7}"/>
              </c:ext>
            </c:extLst>
          </c:dPt>
          <c:dPt>
            <c:idx val="4"/>
            <c:bubble3D val="0"/>
            <c:spPr>
              <a:solidFill>
                <a:schemeClr val="accent5"/>
              </a:solidFill>
            </c:spPr>
            <c:extLst>
              <c:ext xmlns:c16="http://schemas.microsoft.com/office/drawing/2014/chart" uri="{C3380CC4-5D6E-409C-BE32-E72D297353CC}">
                <c16:uniqueId val="{00000009-BCAC-4AED-A72C-3EDFA6D65DB7}"/>
              </c:ext>
            </c:extLst>
          </c:dPt>
          <c:dLbls>
            <c:dLbl>
              <c:idx val="0"/>
              <c:numFmt formatCode="0&quot;%&quot;" sourceLinked="0"/>
              <c:spPr>
                <a:noFill/>
                <a:ln>
                  <a:noFill/>
                </a:ln>
                <a:effectLst/>
              </c:spPr>
              <c:txPr>
                <a:bodyPr/>
                <a:lstStyle/>
                <a:p>
                  <a:pPr>
                    <a:defRPr sz="1000">
                      <a:solidFill>
                        <a:schemeClr val="bg1"/>
                      </a:solidFill>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1-BCAC-4AED-A72C-3EDFA6D65DB7}"/>
                </c:ext>
              </c:extLst>
            </c:dLbl>
            <c:dLbl>
              <c:idx val="2"/>
              <c:layout>
                <c:manualLayout>
                  <c:x val="6.1277904733553358E-2"/>
                  <c:y val="9.43056559124556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AC-4AED-A72C-3EDFA6D65DB7}"/>
                </c:ext>
              </c:extLst>
            </c:dLbl>
            <c:dLbl>
              <c:idx val="3"/>
              <c:layout>
                <c:manualLayout>
                  <c:x val="2.1295590986431783E-2"/>
                  <c:y val="8.7458775371580214E-2"/>
                </c:manualLayout>
              </c:layout>
              <c:numFmt formatCode="0&quot;%&quot;" sourceLinked="0"/>
              <c:spPr>
                <a:noFill/>
                <a:ln>
                  <a:noFill/>
                </a:ln>
                <a:effectLst/>
              </c:spPr>
              <c:txPr>
                <a:bodyPr/>
                <a:lstStyle/>
                <a:p>
                  <a:pPr>
                    <a:defRPr sz="1000">
                      <a:solidFill>
                        <a:srgbClr val="FFFFFF"/>
                      </a:solidFill>
                    </a:defRPr>
                  </a:pPr>
                  <a:endParaRPr lang="de-D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AC-4AED-A72C-3EDFA6D65DB7}"/>
                </c:ext>
              </c:extLst>
            </c:dLbl>
            <c:numFmt formatCode="0&quot;%&quot;" sourceLinked="0"/>
            <c:spPr>
              <a:noFill/>
              <a:ln>
                <a:noFill/>
              </a:ln>
              <a:effectLst/>
            </c:spPr>
            <c:txPr>
              <a:bodyPr/>
              <a:lstStyle/>
              <a:p>
                <a:pPr>
                  <a:defRPr sz="1000">
                    <a:solidFill>
                      <a:schemeClr val="tx1"/>
                    </a:solidFill>
                  </a:defRPr>
                </a:pPr>
                <a:endParaRPr lang="de-DE"/>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Tabelle1!$A$2:$A$5</c:f>
              <c:strCache>
                <c:ptCount val="4"/>
                <c:pt idx="0">
                  <c:v>Man sollte die Rundfunkbeiträge deckeln und die öffentlich-rechtlichen Sender damit zum Sparen anhalten.</c:v>
                </c:pt>
                <c:pt idx="1">
                  <c:v>Die Beiträge sollten gesenkt werden.</c:v>
                </c:pt>
                <c:pt idx="2">
                  <c:v>Die steigenden Kosten der öffentlich-rechtlichen Rundfunkanstalten sollten weiter über höhere Rundfunkbeiträge von allen Bürgern gedeckt werden.</c:v>
                </c:pt>
                <c:pt idx="3">
                  <c:v>Weiß nicht</c:v>
                </c:pt>
              </c:strCache>
            </c:strRef>
          </c:cat>
          <c:val>
            <c:numRef>
              <c:f>Tabelle1!$B$2:$B$5</c:f>
              <c:numCache>
                <c:formatCode>0.0</c:formatCode>
                <c:ptCount val="4"/>
                <c:pt idx="0">
                  <c:v>35.5</c:v>
                </c:pt>
                <c:pt idx="1">
                  <c:v>52.4</c:v>
                </c:pt>
                <c:pt idx="2">
                  <c:v>7.7</c:v>
                </c:pt>
                <c:pt idx="3">
                  <c:v>4.5</c:v>
                </c:pt>
              </c:numCache>
            </c:numRef>
          </c:val>
          <c:extLst>
            <c:ext xmlns:c16="http://schemas.microsoft.com/office/drawing/2014/chart" uri="{C3380CC4-5D6E-409C-BE32-E72D297353CC}">
              <c16:uniqueId val="{0000000A-BCAC-4AED-A72C-3EDFA6D65DB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15368" y="234488"/>
            <a:ext cx="4336307" cy="496332"/>
          </a:xfrm>
          <a:prstGeom prst="rect">
            <a:avLst/>
          </a:prstGeom>
        </p:spPr>
        <p:txBody>
          <a:bodyPr vert="horz" lIns="107989" tIns="0" rIns="107989" bIns="0" rtlCol="0"/>
          <a:lstStyle>
            <a:lvl1pPr algn="l">
              <a:defRPr sz="1200"/>
            </a:lvl1pPr>
          </a:lstStyle>
          <a:p>
            <a:endParaRPr lang="de-DE" dirty="0"/>
          </a:p>
        </p:txBody>
      </p:sp>
      <p:sp>
        <p:nvSpPr>
          <p:cNvPr id="4" name="Fußzeilenplatzhalter 3"/>
          <p:cNvSpPr>
            <a:spLocks noGrp="1"/>
          </p:cNvSpPr>
          <p:nvPr>
            <p:ph type="ftr" sz="quarter" idx="2"/>
          </p:nvPr>
        </p:nvSpPr>
        <p:spPr>
          <a:xfrm>
            <a:off x="497609" y="9216203"/>
            <a:ext cx="2945659" cy="496332"/>
          </a:xfrm>
          <a:prstGeom prst="rect">
            <a:avLst/>
          </a:prstGeom>
        </p:spPr>
        <p:txBody>
          <a:bodyPr vert="horz" lIns="107989" tIns="0" rIns="107989" bIns="0" rtlCol="0"/>
          <a:lstStyle/>
          <a:p>
            <a:endParaRPr lang="de-DE" sz="1200" dirty="0"/>
          </a:p>
        </p:txBody>
      </p:sp>
      <p:sp>
        <p:nvSpPr>
          <p:cNvPr id="5" name="Foliennummernplatzhalter 4"/>
          <p:cNvSpPr>
            <a:spLocks noGrp="1"/>
          </p:cNvSpPr>
          <p:nvPr>
            <p:ph type="sldNum" sz="quarter" idx="3"/>
          </p:nvPr>
        </p:nvSpPr>
        <p:spPr>
          <a:xfrm>
            <a:off x="4993863" y="9216203"/>
            <a:ext cx="1109158" cy="496332"/>
          </a:xfrm>
          <a:prstGeom prst="rect">
            <a:avLst/>
          </a:prstGeom>
        </p:spPr>
        <p:txBody>
          <a:bodyPr vert="horz" lIns="107989" tIns="0" rIns="107989" bIns="0" rtlCol="0"/>
          <a:lstStyle/>
          <a:p>
            <a:fld id="{B7A5CD9C-B285-418F-961F-F8C946A4EAFF}" type="slidenum">
              <a:rPr lang="de-DE" sz="1200"/>
              <a:pPr/>
              <a:t>‹Nr.›</a:t>
            </a:fld>
            <a:endParaRPr lang="de-DE" sz="1200"/>
          </a:p>
        </p:txBody>
      </p:sp>
      <p:cxnSp>
        <p:nvCxnSpPr>
          <p:cNvPr id="7" name="Gerade Verbindung 6"/>
          <p:cNvCxnSpPr/>
          <p:nvPr/>
        </p:nvCxnSpPr>
        <p:spPr>
          <a:xfrm>
            <a:off x="497608" y="234489"/>
            <a:ext cx="0" cy="486600"/>
          </a:xfrm>
          <a:prstGeom prst="line">
            <a:avLst/>
          </a:prstGeom>
          <a:ln w="3175">
            <a:solidFill>
              <a:schemeClr val="tx2"/>
            </a:solidFill>
          </a:ln>
        </p:spPr>
        <p:style>
          <a:lnRef idx="1">
            <a:schemeClr val="dk1"/>
          </a:lnRef>
          <a:fillRef idx="0">
            <a:schemeClr val="dk1"/>
          </a:fillRef>
          <a:effectRef idx="0">
            <a:schemeClr val="dk1"/>
          </a:effectRef>
          <a:fontRef idx="minor">
            <a:schemeClr val="tx1"/>
          </a:fontRef>
        </p:style>
      </p:cxnSp>
      <p:cxnSp>
        <p:nvCxnSpPr>
          <p:cNvPr id="8" name="Gerade Verbindung 7"/>
          <p:cNvCxnSpPr/>
          <p:nvPr/>
        </p:nvCxnSpPr>
        <p:spPr>
          <a:xfrm>
            <a:off x="497608" y="9225934"/>
            <a:ext cx="0" cy="486600"/>
          </a:xfrm>
          <a:prstGeom prst="line">
            <a:avLst/>
          </a:prstGeom>
          <a:ln w="3175">
            <a:solidFill>
              <a:schemeClr val="tx2"/>
            </a:solidFill>
          </a:ln>
        </p:spPr>
        <p:style>
          <a:lnRef idx="1">
            <a:schemeClr val="dk1"/>
          </a:lnRef>
          <a:fillRef idx="0">
            <a:schemeClr val="dk1"/>
          </a:fillRef>
          <a:effectRef idx="0">
            <a:schemeClr val="dk1"/>
          </a:effectRef>
          <a:fontRef idx="minor">
            <a:schemeClr val="tx1"/>
          </a:fontRef>
        </p:style>
      </p:cxnSp>
      <p:pic>
        <p:nvPicPr>
          <p:cNvPr id="9" name="Picture 20" descr="infas_Logo_11mm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581" y="234489"/>
            <a:ext cx="407546" cy="24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15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939AC9D1-8640-47CB-ACCC-26471A1A5863}" type="datetimeFigureOut">
              <a:rPr lang="de-DE" smtClean="0"/>
              <a:t>03.08.2023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F9758DE7-002E-4280-81E3-E50707A7AACC}" type="slidenum">
              <a:rPr lang="de-DE" smtClean="0"/>
              <a:t>‹Nr.›</a:t>
            </a:fld>
            <a:endParaRPr lang="de-DE"/>
          </a:p>
        </p:txBody>
      </p:sp>
    </p:spTree>
    <p:extLst>
      <p:ext uri="{BB962C8B-B14F-4D97-AF65-F5344CB8AC3E}">
        <p14:creationId xmlns:p14="http://schemas.microsoft.com/office/powerpoint/2010/main" val="4123392950"/>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F9758DE7-002E-4280-81E3-E50707A7AACC}" type="slidenum">
              <a:rPr lang="en-GB" smtClean="0"/>
              <a:pPr/>
              <a:t>2</a:t>
            </a:fld>
            <a:endParaRPr lang="en-GB" dirty="0"/>
          </a:p>
        </p:txBody>
      </p:sp>
    </p:spTree>
    <p:extLst>
      <p:ext uri="{BB962C8B-B14F-4D97-AF65-F5344CB8AC3E}">
        <p14:creationId xmlns:p14="http://schemas.microsoft.com/office/powerpoint/2010/main" val="2076028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4.jpg"/><Relationship Id="rId5" Type="http://schemas.openxmlformats.org/officeDocument/2006/relationships/image" Target="../media/image2.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fas quo_Chart 0">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74068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 name="think-cell Folie" r:id="rId4" imgW="411" imgH="409" progId="TCLayout.ActiveDocument.1">
                  <p:embed/>
                </p:oleObj>
              </mc:Choice>
              <mc:Fallback>
                <p:oleObj name="think-cell Folie" r:id="rId4" imgW="411" imgH="409" progId="TCLayout.ActiveDocument.1">
                  <p:embed/>
                  <p:pic>
                    <p:nvPicPr>
                      <p:cNvPr id="3" name="Objek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Grafik 17" descr="Ein Bild, das draußen, Gebäude, Regierungsgebäude enthält.&#10;&#10;Automatisch generierte Beschreibung">
            <a:extLst>
              <a:ext uri="{FF2B5EF4-FFF2-40B4-BE49-F238E27FC236}">
                <a16:creationId xmlns:a16="http://schemas.microsoft.com/office/drawing/2014/main" id="{8B082C1E-472C-32CD-BE72-A43422A5DE3C}"/>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Foliennummernplatzhalter 5"/>
          <p:cNvSpPr>
            <a:spLocks noGrp="1"/>
          </p:cNvSpPr>
          <p:nvPr>
            <p:ph type="sldNum" sz="quarter" idx="4"/>
          </p:nvPr>
        </p:nvSpPr>
        <p:spPr>
          <a:xfrm>
            <a:off x="8597674" y="4803654"/>
            <a:ext cx="315851" cy="153888"/>
          </a:xfrm>
          <a:prstGeom prst="rect">
            <a:avLst/>
          </a:prstGeom>
        </p:spPr>
        <p:txBody>
          <a:bodyPr vert="horz" wrap="square" lIns="0" tIns="0" rIns="0" bIns="0" rtlCol="0" anchor="ctr">
            <a:spAutoFit/>
          </a:bodyPr>
          <a:lstStyle>
            <a:lvl1pPr algn="r">
              <a:defRPr sz="1000">
                <a:solidFill>
                  <a:schemeClr val="tx1"/>
                </a:solidFill>
              </a:defRPr>
            </a:lvl1pPr>
          </a:lstStyle>
          <a:p>
            <a:fld id="{EC394455-EBE5-457D-B188-43FCED0FE3BE}" type="slidenum">
              <a:rPr lang="de-DE" smtClean="0"/>
              <a:pPr/>
              <a:t>‹Nr.›</a:t>
            </a:fld>
            <a:endParaRPr lang="de-DE" dirty="0"/>
          </a:p>
        </p:txBody>
      </p:sp>
      <p:sp>
        <p:nvSpPr>
          <p:cNvPr id="16" name="Fußzeilenplatzhalter 4"/>
          <p:cNvSpPr>
            <a:spLocks noGrp="1"/>
          </p:cNvSpPr>
          <p:nvPr>
            <p:ph type="ftr" sz="quarter" idx="3"/>
          </p:nvPr>
        </p:nvSpPr>
        <p:spPr>
          <a:xfrm>
            <a:off x="203200" y="4814888"/>
            <a:ext cx="6539650" cy="1960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0" rIns="92038" bIns="39883">
            <a:noAutofit/>
          </a:bodyPr>
          <a:lstStyle>
            <a:lvl1pPr>
              <a:defRPr kumimoji="0" lang="de-DE" sz="1000" b="0" i="0" u="none" strike="noStrike" kern="0" cap="none" spc="0" normalizeH="0" baseline="0" dirty="0">
                <a:ln>
                  <a:noFill/>
                </a:ln>
                <a:solidFill>
                  <a:sysClr val="windowText" lastClr="000000"/>
                </a:solidFill>
                <a:effectLst/>
                <a:uLnTx/>
                <a:uFillTx/>
              </a:defRPr>
            </a:lvl1pPr>
          </a:lstStyle>
          <a:p>
            <a:pPr>
              <a:lnSpc>
                <a:spcPts val="1108"/>
              </a:lnSpc>
            </a:pPr>
            <a:r>
              <a:rPr lang="de-DE"/>
              <a:t>infas quo | Bürgerumfrage Sachsen-Anhalt – Öffentlicher Rundfunk | April 2023</a:t>
            </a:r>
            <a:endParaRPr lang="de-DE" dirty="0"/>
          </a:p>
        </p:txBody>
      </p:sp>
      <p:grpSp>
        <p:nvGrpSpPr>
          <p:cNvPr id="2" name="Gruppieren 1">
            <a:extLst>
              <a:ext uri="{FF2B5EF4-FFF2-40B4-BE49-F238E27FC236}">
                <a16:creationId xmlns:a16="http://schemas.microsoft.com/office/drawing/2014/main" id="{84FE2736-4114-BE98-FC5F-41F26B188586}"/>
              </a:ext>
            </a:extLst>
          </p:cNvPr>
          <p:cNvGrpSpPr/>
          <p:nvPr userDrawn="1"/>
        </p:nvGrpSpPr>
        <p:grpSpPr>
          <a:xfrm>
            <a:off x="-101600" y="886702"/>
            <a:ext cx="9366250" cy="4383798"/>
            <a:chOff x="-101600" y="886702"/>
            <a:chExt cx="9366250" cy="4383798"/>
          </a:xfrm>
        </p:grpSpPr>
        <p:sp>
          <p:nvSpPr>
            <p:cNvPr id="4" name="Rechteck 34">
              <a:extLst>
                <a:ext uri="{FF2B5EF4-FFF2-40B4-BE49-F238E27FC236}">
                  <a16:creationId xmlns:a16="http://schemas.microsoft.com/office/drawing/2014/main" id="{5E2399B8-A39B-10A8-32DC-D82A100245DE}"/>
                </a:ext>
              </a:extLst>
            </p:cNvPr>
            <p:cNvSpPr/>
            <p:nvPr/>
          </p:nvSpPr>
          <p:spPr>
            <a:xfrm>
              <a:off x="-101600" y="886702"/>
              <a:ext cx="9366250" cy="4383798"/>
            </a:xfrm>
            <a:custGeom>
              <a:avLst/>
              <a:gdLst/>
              <a:ahLst/>
              <a:cxnLst/>
              <a:rect l="l" t="t" r="r" b="b"/>
              <a:pathLst>
                <a:path w="9366250" h="4383798">
                  <a:moveTo>
                    <a:pt x="7410545" y="0"/>
                  </a:moveTo>
                  <a:lnTo>
                    <a:pt x="9366250" y="0"/>
                  </a:lnTo>
                  <a:lnTo>
                    <a:pt x="9366250" y="4383798"/>
                  </a:lnTo>
                  <a:lnTo>
                    <a:pt x="0" y="4383798"/>
                  </a:lnTo>
                  <a:lnTo>
                    <a:pt x="0" y="2361317"/>
                  </a:lnTo>
                  <a:lnTo>
                    <a:pt x="3034567" y="2361317"/>
                  </a:lnTo>
                  <a:cubicBezTo>
                    <a:pt x="3221991" y="2353781"/>
                    <a:pt x="3372107" y="2202642"/>
                    <a:pt x="3378201" y="2014815"/>
                  </a:cubicBezTo>
                  <a:lnTo>
                    <a:pt x="3378201" y="1990536"/>
                  </a:lnTo>
                  <a:cubicBezTo>
                    <a:pt x="3378201" y="1761453"/>
                    <a:pt x="3563909" y="1575745"/>
                    <a:pt x="3792992" y="1575745"/>
                  </a:cubicBezTo>
                  <a:lnTo>
                    <a:pt x="4815072" y="1575745"/>
                  </a:lnTo>
                  <a:cubicBezTo>
                    <a:pt x="5044155" y="1575745"/>
                    <a:pt x="5229863" y="1761453"/>
                    <a:pt x="5229863" y="1990536"/>
                  </a:cubicBezTo>
                  <a:lnTo>
                    <a:pt x="5229863" y="2029075"/>
                  </a:lnTo>
                  <a:cubicBezTo>
                    <a:pt x="5242235" y="2210301"/>
                    <a:pt x="5389456" y="2354026"/>
                    <a:pt x="5572100" y="2361317"/>
                  </a:cubicBezTo>
                  <a:lnTo>
                    <a:pt x="6728658" y="2361317"/>
                  </a:lnTo>
                  <a:cubicBezTo>
                    <a:pt x="6915102" y="2361317"/>
                    <a:pt x="7066245" y="2512460"/>
                    <a:pt x="7066245" y="2698904"/>
                  </a:cubicBezTo>
                  <a:lnTo>
                    <a:pt x="7066245" y="3615852"/>
                  </a:lnTo>
                  <a:cubicBezTo>
                    <a:pt x="7082766" y="3798999"/>
                    <a:pt x="7237205" y="3941837"/>
                    <a:pt x="7425005" y="3941838"/>
                  </a:cubicBezTo>
                  <a:lnTo>
                    <a:pt x="8523393" y="3941838"/>
                  </a:lnTo>
                  <a:cubicBezTo>
                    <a:pt x="8693356" y="3921287"/>
                    <a:pt x="8826141" y="3781599"/>
                    <a:pt x="8836060" y="3608610"/>
                  </a:cubicBezTo>
                  <a:lnTo>
                    <a:pt x="8836060" y="2740819"/>
                  </a:lnTo>
                  <a:cubicBezTo>
                    <a:pt x="8825976" y="2565785"/>
                    <a:pt x="8690136" y="2424855"/>
                    <a:pt x="8517284" y="2407037"/>
                  </a:cubicBezTo>
                  <a:lnTo>
                    <a:pt x="7410545" y="2407037"/>
                  </a:lnTo>
                  <a:cubicBezTo>
                    <a:pt x="7190428" y="2407037"/>
                    <a:pt x="7011988" y="2228597"/>
                    <a:pt x="7011988" y="2008480"/>
                  </a:cubicBezTo>
                  <a:lnTo>
                    <a:pt x="7011988" y="398557"/>
                  </a:lnTo>
                  <a:cubicBezTo>
                    <a:pt x="7011988" y="178440"/>
                    <a:pt x="7190428" y="0"/>
                    <a:pt x="7410545" y="0"/>
                  </a:cubicBez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TheSansOfficeLF" panose="020B0502060101020104" pitchFamily="34" charset="0"/>
              </a:endParaRPr>
            </a:p>
          </p:txBody>
        </p:sp>
        <p:grpSp>
          <p:nvGrpSpPr>
            <p:cNvPr id="5" name="Gruppieren 4">
              <a:extLst>
                <a:ext uri="{FF2B5EF4-FFF2-40B4-BE49-F238E27FC236}">
                  <a16:creationId xmlns:a16="http://schemas.microsoft.com/office/drawing/2014/main" id="{5C36F8A0-C3D5-1A14-BF41-6A5197BE6BE4}"/>
                </a:ext>
              </a:extLst>
            </p:cNvPr>
            <p:cNvGrpSpPr/>
            <p:nvPr/>
          </p:nvGrpSpPr>
          <p:grpSpPr>
            <a:xfrm>
              <a:off x="7219033" y="1824038"/>
              <a:ext cx="1620837" cy="609600"/>
              <a:chOff x="7219033" y="1824038"/>
              <a:chExt cx="1620837" cy="609600"/>
            </a:xfrm>
          </p:grpSpPr>
          <p:sp>
            <p:nvSpPr>
              <p:cNvPr id="6" name="Freeform 18">
                <a:extLst>
                  <a:ext uri="{FF2B5EF4-FFF2-40B4-BE49-F238E27FC236}">
                    <a16:creationId xmlns:a16="http://schemas.microsoft.com/office/drawing/2014/main" id="{461AC3DA-A24E-7A01-AEC4-83EB174D93ED}"/>
                  </a:ext>
                </a:extLst>
              </p:cNvPr>
              <p:cNvSpPr>
                <a:spLocks noEditPoints="1"/>
              </p:cNvSpPr>
              <p:nvPr userDrawn="1"/>
            </p:nvSpPr>
            <p:spPr bwMode="auto">
              <a:xfrm>
                <a:off x="8674770" y="193833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19">
                <a:extLst>
                  <a:ext uri="{FF2B5EF4-FFF2-40B4-BE49-F238E27FC236}">
                    <a16:creationId xmlns:a16="http://schemas.microsoft.com/office/drawing/2014/main" id="{4110AEB2-9E40-7A4D-161D-E21359426216}"/>
                  </a:ext>
                </a:extLst>
              </p:cNvPr>
              <p:cNvSpPr>
                <a:spLocks noEditPoints="1"/>
              </p:cNvSpPr>
              <p:nvPr userDrawn="1"/>
            </p:nvSpPr>
            <p:spPr bwMode="auto">
              <a:xfrm>
                <a:off x="7219033" y="184308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20">
                <a:extLst>
                  <a:ext uri="{FF2B5EF4-FFF2-40B4-BE49-F238E27FC236}">
                    <a16:creationId xmlns:a16="http://schemas.microsoft.com/office/drawing/2014/main" id="{F12FB661-5004-E6C1-5BA4-EFF084BB434B}"/>
                  </a:ext>
                </a:extLst>
              </p:cNvPr>
              <p:cNvSpPr>
                <a:spLocks/>
              </p:cNvSpPr>
              <p:nvPr userDrawn="1"/>
            </p:nvSpPr>
            <p:spPr bwMode="auto">
              <a:xfrm>
                <a:off x="7914358" y="193833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21">
                <a:extLst>
                  <a:ext uri="{FF2B5EF4-FFF2-40B4-BE49-F238E27FC236}">
                    <a16:creationId xmlns:a16="http://schemas.microsoft.com/office/drawing/2014/main" id="{63ED54E6-CE49-B95C-DE55-508F102C7851}"/>
                  </a:ext>
                </a:extLst>
              </p:cNvPr>
              <p:cNvSpPr>
                <a:spLocks/>
              </p:cNvSpPr>
              <p:nvPr userDrawn="1"/>
            </p:nvSpPr>
            <p:spPr bwMode="auto">
              <a:xfrm>
                <a:off x="7555583" y="182403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22">
                <a:extLst>
                  <a:ext uri="{FF2B5EF4-FFF2-40B4-BE49-F238E27FC236}">
                    <a16:creationId xmlns:a16="http://schemas.microsoft.com/office/drawing/2014/main" id="{0BE0CC00-551E-621F-0813-3774FFAEADBB}"/>
                  </a:ext>
                </a:extLst>
              </p:cNvPr>
              <p:cNvSpPr>
                <a:spLocks/>
              </p:cNvSpPr>
              <p:nvPr userDrawn="1"/>
            </p:nvSpPr>
            <p:spPr bwMode="auto">
              <a:xfrm>
                <a:off x="7336508" y="193833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23">
                <a:extLst>
                  <a:ext uri="{FF2B5EF4-FFF2-40B4-BE49-F238E27FC236}">
                    <a16:creationId xmlns:a16="http://schemas.microsoft.com/office/drawing/2014/main" id="{156DAAC0-3D83-5A67-B844-5C001C072C2A}"/>
                  </a:ext>
                </a:extLst>
              </p:cNvPr>
              <p:cNvSpPr>
                <a:spLocks noEditPoints="1"/>
              </p:cNvSpPr>
              <p:nvPr userDrawn="1"/>
            </p:nvSpPr>
            <p:spPr bwMode="auto">
              <a:xfrm>
                <a:off x="7698458" y="193516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24">
                <a:extLst>
                  <a:ext uri="{FF2B5EF4-FFF2-40B4-BE49-F238E27FC236}">
                    <a16:creationId xmlns:a16="http://schemas.microsoft.com/office/drawing/2014/main" id="{260FF731-5DB5-20D6-DC00-F7AAB363AF05}"/>
                  </a:ext>
                </a:extLst>
              </p:cNvPr>
              <p:cNvSpPr>
                <a:spLocks/>
              </p:cNvSpPr>
              <p:nvPr userDrawn="1"/>
            </p:nvSpPr>
            <p:spPr bwMode="auto">
              <a:xfrm>
                <a:off x="8449345" y="193833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5">
                <a:extLst>
                  <a:ext uri="{FF2B5EF4-FFF2-40B4-BE49-F238E27FC236}">
                    <a16:creationId xmlns:a16="http://schemas.microsoft.com/office/drawing/2014/main" id="{2119FCD1-3766-AB42-1AF9-5C3B83E2BEBC}"/>
                  </a:ext>
                </a:extLst>
              </p:cNvPr>
              <p:cNvSpPr>
                <a:spLocks noEditPoints="1"/>
              </p:cNvSpPr>
              <p:nvPr userDrawn="1"/>
            </p:nvSpPr>
            <p:spPr bwMode="auto">
              <a:xfrm>
                <a:off x="8217570" y="193516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4199205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_infas quo_Chart 0">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1103007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5" name="think-cell Folie" r:id="rId4" imgW="411" imgH="409" progId="TCLayout.ActiveDocument.1">
                  <p:embed/>
                </p:oleObj>
              </mc:Choice>
              <mc:Fallback>
                <p:oleObj name="think-cell Folie" r:id="rId4" imgW="411" imgH="40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9" name="Gruppieren 18"/>
          <p:cNvGrpSpPr/>
          <p:nvPr userDrawn="1"/>
        </p:nvGrpSpPr>
        <p:grpSpPr>
          <a:xfrm>
            <a:off x="6837719" y="194595"/>
            <a:ext cx="879212" cy="330673"/>
            <a:chOff x="6830747" y="319088"/>
            <a:chExt cx="1620837" cy="609600"/>
          </a:xfrm>
        </p:grpSpPr>
        <p:sp>
          <p:nvSpPr>
            <p:cNvPr id="20"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3" name="Foliennummernplatzhalter 5"/>
          <p:cNvSpPr>
            <a:spLocks noGrp="1"/>
          </p:cNvSpPr>
          <p:nvPr>
            <p:ph type="sldNum" sz="quarter" idx="4"/>
          </p:nvPr>
        </p:nvSpPr>
        <p:spPr>
          <a:xfrm>
            <a:off x="8597674" y="4803654"/>
            <a:ext cx="315851" cy="153888"/>
          </a:xfrm>
          <a:prstGeom prst="rect">
            <a:avLst/>
          </a:prstGeom>
        </p:spPr>
        <p:txBody>
          <a:bodyPr vert="horz" wrap="square" lIns="0" tIns="0" rIns="0" bIns="0" rtlCol="0" anchor="ctr">
            <a:spAutoFit/>
          </a:bodyPr>
          <a:lstStyle>
            <a:lvl1pPr algn="r">
              <a:defRPr sz="1000">
                <a:solidFill>
                  <a:schemeClr val="tx1"/>
                </a:solidFill>
              </a:defRPr>
            </a:lvl1pPr>
          </a:lstStyle>
          <a:p>
            <a:fld id="{EC394455-EBE5-457D-B188-43FCED0FE3BE}" type="slidenum">
              <a:rPr lang="de-DE" smtClean="0"/>
              <a:pPr/>
              <a:t>‹Nr.›</a:t>
            </a:fld>
            <a:endParaRPr lang="de-DE" dirty="0"/>
          </a:p>
        </p:txBody>
      </p:sp>
      <p:sp>
        <p:nvSpPr>
          <p:cNvPr id="14" name="Titel 1"/>
          <p:cNvSpPr>
            <a:spLocks noGrp="1"/>
          </p:cNvSpPr>
          <p:nvPr>
            <p:ph type="title"/>
          </p:nvPr>
        </p:nvSpPr>
        <p:spPr>
          <a:xfrm>
            <a:off x="203200" y="151116"/>
            <a:ext cx="6530126" cy="540000"/>
          </a:xfrm>
          <a:prstGeom prst="rect">
            <a:avLst/>
          </a:prstGeom>
          <a:ln>
            <a:noFill/>
          </a:ln>
        </p:spPr>
        <p:txBody>
          <a:bodyPr vert="horz" wrap="square" lIns="92038" rIns="92038" anchor="t" anchorCtr="0">
            <a:noAutofit/>
          </a:bodyPr>
          <a:lstStyle>
            <a:lvl1pPr>
              <a:defRPr lang="de-DE" sz="1600" b="1">
                <a:latin typeface="+mn-lt"/>
                <a:ea typeface="+mn-ea"/>
                <a:cs typeface="+mn-cs"/>
              </a:defRPr>
            </a:lvl1pPr>
          </a:lstStyle>
          <a:p>
            <a:pPr marL="0" lvl="0" indent="0" algn="l">
              <a:lnSpc>
                <a:spcPts val="2386"/>
              </a:lnSpc>
              <a:spcBef>
                <a:spcPct val="20000"/>
              </a:spcBef>
              <a:buFont typeface="Arial" pitchFamily="34" charset="0"/>
            </a:pPr>
            <a:r>
              <a:rPr lang="de-DE"/>
              <a:t>Titelmasterformat durch Klicken bearbeiten</a:t>
            </a:r>
            <a:endParaRPr lang="de-DE" dirty="0"/>
          </a:p>
        </p:txBody>
      </p:sp>
      <p:sp>
        <p:nvSpPr>
          <p:cNvPr id="16" name="Fußzeilenplatzhalter 4"/>
          <p:cNvSpPr>
            <a:spLocks noGrp="1"/>
          </p:cNvSpPr>
          <p:nvPr>
            <p:ph type="ftr" sz="quarter" idx="3"/>
          </p:nvPr>
        </p:nvSpPr>
        <p:spPr>
          <a:xfrm>
            <a:off x="203200" y="4814888"/>
            <a:ext cx="6539650" cy="1960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0" rIns="92038" bIns="39883">
            <a:noAutofit/>
          </a:bodyPr>
          <a:lstStyle>
            <a:lvl1pPr>
              <a:defRPr kumimoji="0" lang="de-DE" sz="1000" b="0" i="0" u="none" strike="noStrike" kern="0" cap="none" spc="0" normalizeH="0" baseline="0" dirty="0">
                <a:ln>
                  <a:noFill/>
                </a:ln>
                <a:solidFill>
                  <a:sysClr val="windowText" lastClr="000000"/>
                </a:solidFill>
                <a:effectLst/>
                <a:uLnTx/>
                <a:uFillTx/>
              </a:defRPr>
            </a:lvl1pPr>
          </a:lstStyle>
          <a:p>
            <a:pPr>
              <a:lnSpc>
                <a:spcPts val="1108"/>
              </a:lnSpc>
            </a:pPr>
            <a:r>
              <a:rPr lang="de-DE"/>
              <a:t>infas quo | Bürgerumfrage Sachsen-Anhalt – Öffentlicher Rundfunk | April 2023</a:t>
            </a:r>
            <a:endParaRPr lang="de-DE" dirty="0"/>
          </a:p>
        </p:txBody>
      </p:sp>
    </p:spTree>
    <p:extLst>
      <p:ext uri="{BB962C8B-B14F-4D97-AF65-F5344CB8AC3E}">
        <p14:creationId xmlns:p14="http://schemas.microsoft.com/office/powerpoint/2010/main" val="1579538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_infas quo_Chart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1502464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9" name="think-cell Folie" r:id="rId5" imgW="411" imgH="409" progId="TCLayout.ActiveDocument.1">
                  <p:embed/>
                </p:oleObj>
              </mc:Choice>
              <mc:Fallback>
                <p:oleObj name="think-cell Folie" r:id="rId5" imgW="411" imgH="40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7" name="Gruppieren 6"/>
          <p:cNvGrpSpPr/>
          <p:nvPr userDrawn="1"/>
        </p:nvGrpSpPr>
        <p:grpSpPr>
          <a:xfrm>
            <a:off x="-66674" y="-161104"/>
            <a:ext cx="9296400" cy="5805292"/>
            <a:chOff x="-66674" y="-161104"/>
            <a:chExt cx="9296400" cy="5805292"/>
          </a:xfrm>
        </p:grpSpPr>
        <p:grpSp>
          <p:nvGrpSpPr>
            <p:cNvPr id="6" name="Gruppieren 5"/>
            <p:cNvGrpSpPr/>
            <p:nvPr userDrawn="1"/>
          </p:nvGrpSpPr>
          <p:grpSpPr>
            <a:xfrm>
              <a:off x="-66674" y="-76200"/>
              <a:ext cx="9296400" cy="5305425"/>
              <a:chOff x="-66674" y="-76200"/>
              <a:chExt cx="9296400" cy="5305425"/>
            </a:xfrm>
          </p:grpSpPr>
          <p:grpSp>
            <p:nvGrpSpPr>
              <p:cNvPr id="5" name="Gruppieren 4"/>
              <p:cNvGrpSpPr/>
              <p:nvPr userDrawn="1"/>
            </p:nvGrpSpPr>
            <p:grpSpPr>
              <a:xfrm>
                <a:off x="-66674" y="-76200"/>
                <a:ext cx="9296400" cy="5305425"/>
                <a:chOff x="-66674" y="-76200"/>
                <a:chExt cx="9296400" cy="5305425"/>
              </a:xfrm>
            </p:grpSpPr>
            <p:sp>
              <p:nvSpPr>
                <p:cNvPr id="15" name="Rechteck 2"/>
                <p:cNvSpPr/>
                <p:nvPr userDrawn="1"/>
              </p:nvSpPr>
              <p:spPr>
                <a:xfrm>
                  <a:off x="-66674" y="-76200"/>
                  <a:ext cx="9296400" cy="5305425"/>
                </a:xfrm>
                <a:custGeom>
                  <a:avLst/>
                  <a:gdLst/>
                  <a:ahLst/>
                  <a:cxnLst/>
                  <a:rect l="l" t="t" r="r" b="b"/>
                  <a:pathLst>
                    <a:path w="9296400" h="5305425">
                      <a:moveTo>
                        <a:pt x="4768363" y="1008062"/>
                      </a:moveTo>
                      <a:cubicBezTo>
                        <a:pt x="4552074" y="1008062"/>
                        <a:pt x="4376737" y="1183399"/>
                        <a:pt x="4376737" y="1399688"/>
                      </a:cubicBezTo>
                      <a:lnTo>
                        <a:pt x="4376737" y="4223237"/>
                      </a:lnTo>
                      <a:cubicBezTo>
                        <a:pt x="4376737" y="4439526"/>
                        <a:pt x="4552074" y="4614863"/>
                        <a:pt x="4768363" y="4614863"/>
                      </a:cubicBezTo>
                      <a:lnTo>
                        <a:pt x="8593623" y="4614863"/>
                      </a:lnTo>
                      <a:cubicBezTo>
                        <a:pt x="8809912" y="4614863"/>
                        <a:pt x="8985249" y="4439526"/>
                        <a:pt x="8985249" y="4223237"/>
                      </a:cubicBezTo>
                      <a:lnTo>
                        <a:pt x="8985249" y="1399688"/>
                      </a:lnTo>
                      <a:cubicBezTo>
                        <a:pt x="8985249" y="1183399"/>
                        <a:pt x="8809912" y="1008062"/>
                        <a:pt x="8593623" y="1008062"/>
                      </a:cubicBezTo>
                      <a:close/>
                      <a:moveTo>
                        <a:pt x="0" y="0"/>
                      </a:moveTo>
                      <a:lnTo>
                        <a:pt x="9296400" y="0"/>
                      </a:lnTo>
                      <a:lnTo>
                        <a:pt x="9296400" y="5305425"/>
                      </a:lnTo>
                      <a:lnTo>
                        <a:pt x="0" y="5305425"/>
                      </a:lnTo>
                      <a:lnTo>
                        <a:pt x="0" y="4614863"/>
                      </a:lnTo>
                      <a:lnTo>
                        <a:pt x="3739048" y="4614863"/>
                      </a:lnTo>
                      <a:cubicBezTo>
                        <a:pt x="3955337" y="4614863"/>
                        <a:pt x="4130674" y="4439526"/>
                        <a:pt x="4130674" y="4223237"/>
                      </a:cubicBezTo>
                      <a:lnTo>
                        <a:pt x="4130674" y="1399688"/>
                      </a:lnTo>
                      <a:cubicBezTo>
                        <a:pt x="4130674" y="1183399"/>
                        <a:pt x="3955337" y="1008062"/>
                        <a:pt x="3739048" y="1008062"/>
                      </a:cubicBezTo>
                      <a:lnTo>
                        <a:pt x="0" y="1008062"/>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p:cNvGrpSpPr/>
                <p:nvPr userDrawn="1"/>
              </p:nvGrpSpPr>
              <p:grpSpPr>
                <a:xfrm>
                  <a:off x="6837719" y="194595"/>
                  <a:ext cx="879212" cy="330673"/>
                  <a:chOff x="6830747" y="319088"/>
                  <a:chExt cx="1620837" cy="609600"/>
                </a:xfrm>
              </p:grpSpPr>
              <p:sp>
                <p:nvSpPr>
                  <p:cNvPr id="20"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cxnSp>
            <p:nvCxnSpPr>
              <p:cNvPr id="38" name="Gerade Verbindung 37"/>
              <p:cNvCxnSpPr/>
              <p:nvPr userDrawn="1"/>
            </p:nvCxnSpPr>
            <p:spPr>
              <a:xfrm>
                <a:off x="4069558"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hteck 23"/>
            <p:cNvSpPr/>
            <p:nvPr userDrawn="1"/>
          </p:nvSpPr>
          <p:spPr>
            <a:xfrm rot="10800000">
              <a:off x="7700821"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23"/>
            <p:cNvSpPr/>
            <p:nvPr userDrawn="1"/>
          </p:nvSpPr>
          <p:spPr>
            <a:xfrm>
              <a:off x="7700821"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Rechteck 1" hidden="1"/>
          <p:cNvSpPr/>
          <p:nvPr userDrawn="1">
            <p:custDataLst>
              <p:tags r:id="rId3"/>
            </p:custDataLst>
          </p:nvPr>
        </p:nvSpPr>
        <p:spPr>
          <a:xfrm>
            <a:off x="0" y="0"/>
            <a:ext cx="158750" cy="15875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1600" b="1" i="0" baseline="0" dirty="0">
              <a:latin typeface="TheSansOfficeLF"/>
              <a:ea typeface="+mn-ea"/>
              <a:cs typeface="+mn-cs"/>
              <a:sym typeface="TheSansOfficeLF"/>
            </a:endParaRPr>
          </a:p>
        </p:txBody>
      </p:sp>
      <p:sp>
        <p:nvSpPr>
          <p:cNvPr id="13" name="Foliennummernplatzhalter 5"/>
          <p:cNvSpPr>
            <a:spLocks noGrp="1"/>
          </p:cNvSpPr>
          <p:nvPr>
            <p:ph type="sldNum" sz="quarter" idx="4"/>
          </p:nvPr>
        </p:nvSpPr>
        <p:spPr>
          <a:xfrm>
            <a:off x="8597674" y="4803654"/>
            <a:ext cx="315851" cy="153888"/>
          </a:xfrm>
          <a:prstGeom prst="rect">
            <a:avLst/>
          </a:prstGeom>
        </p:spPr>
        <p:txBody>
          <a:bodyPr vert="horz" wrap="square" lIns="0" tIns="0" rIns="0" bIns="0" rtlCol="0" anchor="ctr">
            <a:spAutoFit/>
          </a:bodyPr>
          <a:lstStyle>
            <a:lvl1pPr algn="r">
              <a:defRPr sz="1000">
                <a:solidFill>
                  <a:schemeClr val="tx1"/>
                </a:solidFill>
              </a:defRPr>
            </a:lvl1pPr>
          </a:lstStyle>
          <a:p>
            <a:fld id="{EC394455-EBE5-457D-B188-43FCED0FE3BE}" type="slidenum">
              <a:rPr lang="de-DE" smtClean="0"/>
              <a:pPr/>
              <a:t>‹Nr.›</a:t>
            </a:fld>
            <a:endParaRPr lang="de-DE" dirty="0"/>
          </a:p>
        </p:txBody>
      </p:sp>
      <p:sp>
        <p:nvSpPr>
          <p:cNvPr id="14" name="Titel 1"/>
          <p:cNvSpPr>
            <a:spLocks noGrp="1"/>
          </p:cNvSpPr>
          <p:nvPr>
            <p:ph type="title"/>
          </p:nvPr>
        </p:nvSpPr>
        <p:spPr>
          <a:xfrm>
            <a:off x="203200" y="151116"/>
            <a:ext cx="6530126" cy="540000"/>
          </a:xfrm>
          <a:prstGeom prst="rect">
            <a:avLst/>
          </a:prstGeom>
          <a:ln>
            <a:noFill/>
          </a:ln>
        </p:spPr>
        <p:txBody>
          <a:bodyPr vert="horz" wrap="square" lIns="92038" rIns="92038" anchor="t" anchorCtr="0">
            <a:noAutofit/>
          </a:bodyPr>
          <a:lstStyle>
            <a:lvl1pPr>
              <a:defRPr lang="de-DE" sz="1600" b="1">
                <a:latin typeface="+mn-lt"/>
                <a:ea typeface="+mn-ea"/>
                <a:cs typeface="+mn-cs"/>
              </a:defRPr>
            </a:lvl1pPr>
          </a:lstStyle>
          <a:p>
            <a:pPr marL="0" lvl="0" indent="0" algn="l">
              <a:lnSpc>
                <a:spcPts val="2386"/>
              </a:lnSpc>
              <a:spcBef>
                <a:spcPct val="20000"/>
              </a:spcBef>
              <a:buFont typeface="Arial" pitchFamily="34" charset="0"/>
            </a:pPr>
            <a:r>
              <a:rPr lang="de-DE" dirty="0"/>
              <a:t>Titelmasterformat durch Klicken bearbeiten</a:t>
            </a:r>
          </a:p>
        </p:txBody>
      </p:sp>
      <p:grpSp>
        <p:nvGrpSpPr>
          <p:cNvPr id="16" name="Gruppieren 15"/>
          <p:cNvGrpSpPr/>
          <p:nvPr userDrawn="1"/>
        </p:nvGrpSpPr>
        <p:grpSpPr>
          <a:xfrm>
            <a:off x="6837719" y="194595"/>
            <a:ext cx="879212" cy="330673"/>
            <a:chOff x="6830747" y="319088"/>
            <a:chExt cx="1620837" cy="609600"/>
          </a:xfrm>
        </p:grpSpPr>
        <p:sp>
          <p:nvSpPr>
            <p:cNvPr id="17"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4" name="Textplatzhalter 3"/>
          <p:cNvSpPr>
            <a:spLocks noGrp="1"/>
          </p:cNvSpPr>
          <p:nvPr>
            <p:ph type="body" sz="quarter" idx="15" hasCustomPrompt="1"/>
          </p:nvPr>
        </p:nvSpPr>
        <p:spPr>
          <a:xfrm>
            <a:off x="203200" y="1243591"/>
            <a:ext cx="3177954" cy="2736000"/>
          </a:xfrm>
        </p:spPr>
        <p:txBody>
          <a:bodyPr lIns="90000"/>
          <a:lstStyle>
            <a:lvl1pPr marL="0" indent="0">
              <a:spcAft>
                <a:spcPts val="0"/>
              </a:spcAft>
              <a:buNone/>
              <a:defRPr/>
            </a:lvl1pPr>
            <a:lvl2pPr marL="389626" indent="0">
              <a:buNone/>
              <a:defRPr/>
            </a:lvl2pPr>
            <a:lvl3pPr marL="779251" indent="0">
              <a:buNone/>
              <a:defRPr/>
            </a:lvl3pPr>
            <a:lvl4pPr marL="1168877" indent="0">
              <a:buNone/>
              <a:defRPr/>
            </a:lvl4pPr>
            <a:lvl5pPr marL="1558503" indent="0">
              <a:buNone/>
              <a:defRPr/>
            </a:lvl5pPr>
          </a:lstStyle>
          <a:p>
            <a:pPr lvl="0"/>
            <a:r>
              <a:rPr lang="de-DE" dirty="0"/>
              <a:t>Textmasterformat bearbeiten,</a:t>
            </a:r>
          </a:p>
        </p:txBody>
      </p:sp>
      <p:sp>
        <p:nvSpPr>
          <p:cNvPr id="36" name="Fußzeilenplatzhalter 4"/>
          <p:cNvSpPr>
            <a:spLocks noGrp="1"/>
          </p:cNvSpPr>
          <p:nvPr>
            <p:ph type="ftr" sz="quarter" idx="3"/>
          </p:nvPr>
        </p:nvSpPr>
        <p:spPr>
          <a:xfrm>
            <a:off x="203200" y="4814888"/>
            <a:ext cx="6539650" cy="1960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0" rIns="92038" bIns="39883">
            <a:noAutofit/>
          </a:bodyPr>
          <a:lstStyle>
            <a:lvl1pPr>
              <a:defRPr kumimoji="0" lang="de-DE" sz="1000" b="0" i="0" u="none" strike="noStrike" kern="0" cap="none" spc="0" normalizeH="0" baseline="0" dirty="0">
                <a:ln>
                  <a:noFill/>
                </a:ln>
                <a:solidFill>
                  <a:sysClr val="windowText" lastClr="000000"/>
                </a:solidFill>
                <a:effectLst/>
                <a:uLnTx/>
                <a:uFillTx/>
              </a:defRPr>
            </a:lvl1pPr>
          </a:lstStyle>
          <a:p>
            <a:pPr>
              <a:lnSpc>
                <a:spcPts val="1108"/>
              </a:lnSpc>
            </a:pPr>
            <a:r>
              <a:rPr lang="de-DE"/>
              <a:t>infas quo | Bürgerumfrage Sachsen-Anhalt – Öffentlicher Rundfunk | April 2023</a:t>
            </a:r>
            <a:endParaRPr lang="de-DE" dirty="0"/>
          </a:p>
        </p:txBody>
      </p:sp>
    </p:spTree>
    <p:extLst>
      <p:ext uri="{BB962C8B-B14F-4D97-AF65-F5344CB8AC3E}">
        <p14:creationId xmlns:p14="http://schemas.microsoft.com/office/powerpoint/2010/main" val="1270401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_infas quo_Chart 2">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163952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3" name="think-cell Folie" r:id="rId5" imgW="411" imgH="409" progId="TCLayout.ActiveDocument.1">
                  <p:embed/>
                </p:oleObj>
              </mc:Choice>
              <mc:Fallback>
                <p:oleObj name="think-cell Folie" r:id="rId5" imgW="411" imgH="40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7" name="Gruppieren 6"/>
          <p:cNvGrpSpPr/>
          <p:nvPr userDrawn="1"/>
        </p:nvGrpSpPr>
        <p:grpSpPr>
          <a:xfrm>
            <a:off x="-66674" y="-161104"/>
            <a:ext cx="9299574" cy="5805292"/>
            <a:chOff x="-66674" y="-161104"/>
            <a:chExt cx="9299574" cy="5805292"/>
          </a:xfrm>
        </p:grpSpPr>
        <p:grpSp>
          <p:nvGrpSpPr>
            <p:cNvPr id="6" name="Gruppieren 5"/>
            <p:cNvGrpSpPr/>
            <p:nvPr userDrawn="1"/>
          </p:nvGrpSpPr>
          <p:grpSpPr>
            <a:xfrm>
              <a:off x="-66674" y="-76201"/>
              <a:ext cx="9299574" cy="5305425"/>
              <a:chOff x="-66674" y="-76201"/>
              <a:chExt cx="9299574" cy="5305425"/>
            </a:xfrm>
          </p:grpSpPr>
          <p:grpSp>
            <p:nvGrpSpPr>
              <p:cNvPr id="4" name="Gruppieren 3"/>
              <p:cNvGrpSpPr/>
              <p:nvPr userDrawn="1"/>
            </p:nvGrpSpPr>
            <p:grpSpPr>
              <a:xfrm>
                <a:off x="-66674" y="-76201"/>
                <a:ext cx="9299574" cy="5305425"/>
                <a:chOff x="-66674" y="-76201"/>
                <a:chExt cx="9299574" cy="5305425"/>
              </a:xfrm>
            </p:grpSpPr>
            <p:sp>
              <p:nvSpPr>
                <p:cNvPr id="34" name="Rechteck 1"/>
                <p:cNvSpPr/>
                <p:nvPr userDrawn="1"/>
              </p:nvSpPr>
              <p:spPr>
                <a:xfrm>
                  <a:off x="-66674" y="-76201"/>
                  <a:ext cx="9299574" cy="5305425"/>
                </a:xfrm>
                <a:custGeom>
                  <a:avLst/>
                  <a:gdLst/>
                  <a:ahLst/>
                  <a:cxnLst/>
                  <a:rect l="l" t="t" r="r" b="b"/>
                  <a:pathLst>
                    <a:path w="9299574" h="5305425">
                      <a:moveTo>
                        <a:pt x="6304533" y="1008064"/>
                      </a:moveTo>
                      <a:cubicBezTo>
                        <a:pt x="6049432" y="1008064"/>
                        <a:pt x="5842631" y="1214865"/>
                        <a:pt x="5842631" y="1469966"/>
                      </a:cubicBezTo>
                      <a:lnTo>
                        <a:pt x="5842631" y="4156137"/>
                      </a:lnTo>
                      <a:cubicBezTo>
                        <a:pt x="5842631" y="4411238"/>
                        <a:pt x="6049432" y="4618039"/>
                        <a:pt x="6304533" y="4618039"/>
                      </a:cubicBezTo>
                      <a:lnTo>
                        <a:pt x="8523347" y="4618039"/>
                      </a:lnTo>
                      <a:cubicBezTo>
                        <a:pt x="8778448" y="4618039"/>
                        <a:pt x="8985249" y="4411238"/>
                        <a:pt x="8985249" y="4156137"/>
                      </a:cubicBezTo>
                      <a:lnTo>
                        <a:pt x="8985249" y="1469966"/>
                      </a:lnTo>
                      <a:cubicBezTo>
                        <a:pt x="8985249" y="1214865"/>
                        <a:pt x="8778448" y="1008064"/>
                        <a:pt x="8523347" y="1008064"/>
                      </a:cubicBezTo>
                      <a:close/>
                      <a:moveTo>
                        <a:pt x="0" y="0"/>
                      </a:moveTo>
                      <a:lnTo>
                        <a:pt x="9299574" y="0"/>
                      </a:lnTo>
                      <a:lnTo>
                        <a:pt x="9299574" y="5305425"/>
                      </a:lnTo>
                      <a:lnTo>
                        <a:pt x="0" y="5305425"/>
                      </a:lnTo>
                      <a:lnTo>
                        <a:pt x="0" y="4618039"/>
                      </a:lnTo>
                      <a:lnTo>
                        <a:pt x="5236435" y="4618039"/>
                      </a:lnTo>
                      <a:cubicBezTo>
                        <a:pt x="5452855" y="4618039"/>
                        <a:pt x="5628298" y="4442596"/>
                        <a:pt x="5628298" y="4226176"/>
                      </a:cubicBezTo>
                      <a:lnTo>
                        <a:pt x="5628298" y="1399927"/>
                      </a:lnTo>
                      <a:cubicBezTo>
                        <a:pt x="5628298" y="1183507"/>
                        <a:pt x="5452855" y="1008064"/>
                        <a:pt x="5236435" y="1008064"/>
                      </a:cubicBezTo>
                      <a:lnTo>
                        <a:pt x="0" y="1008064"/>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p:cNvGrpSpPr/>
                <p:nvPr userDrawn="1"/>
              </p:nvGrpSpPr>
              <p:grpSpPr>
                <a:xfrm>
                  <a:off x="6837719" y="194595"/>
                  <a:ext cx="879212" cy="330673"/>
                  <a:chOff x="6830747" y="319088"/>
                  <a:chExt cx="1620837" cy="609600"/>
                </a:xfrm>
              </p:grpSpPr>
              <p:sp>
                <p:nvSpPr>
                  <p:cNvPr id="17"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cxnSp>
            <p:nvCxnSpPr>
              <p:cNvPr id="35" name="Gerade Verbindung 34"/>
              <p:cNvCxnSpPr/>
              <p:nvPr userDrawn="1"/>
            </p:nvCxnSpPr>
            <p:spPr>
              <a:xfrm>
                <a:off x="5545933"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Rechteck 23"/>
            <p:cNvSpPr/>
            <p:nvPr userDrawn="1"/>
          </p:nvSpPr>
          <p:spPr>
            <a:xfrm rot="10800000">
              <a:off x="7700821"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3"/>
            <p:cNvSpPr/>
            <p:nvPr userDrawn="1"/>
          </p:nvSpPr>
          <p:spPr>
            <a:xfrm>
              <a:off x="7700821"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Rechteck 1" hidden="1"/>
          <p:cNvSpPr/>
          <p:nvPr userDrawn="1">
            <p:custDataLst>
              <p:tags r:id="rId3"/>
            </p:custDataLst>
          </p:nvPr>
        </p:nvSpPr>
        <p:spPr>
          <a:xfrm>
            <a:off x="0" y="0"/>
            <a:ext cx="158750" cy="15875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1600" b="1" i="0" baseline="0" dirty="0">
              <a:latin typeface="TheSansOfficeLF"/>
              <a:ea typeface="+mn-ea"/>
              <a:cs typeface="+mn-cs"/>
              <a:sym typeface="TheSansOfficeLF"/>
            </a:endParaRPr>
          </a:p>
        </p:txBody>
      </p:sp>
      <p:sp>
        <p:nvSpPr>
          <p:cNvPr id="13" name="Foliennummernplatzhalter 5"/>
          <p:cNvSpPr>
            <a:spLocks noGrp="1"/>
          </p:cNvSpPr>
          <p:nvPr>
            <p:ph type="sldNum" sz="quarter" idx="4"/>
          </p:nvPr>
        </p:nvSpPr>
        <p:spPr>
          <a:xfrm>
            <a:off x="8597674" y="4803654"/>
            <a:ext cx="315851" cy="153888"/>
          </a:xfrm>
          <a:prstGeom prst="rect">
            <a:avLst/>
          </a:prstGeom>
        </p:spPr>
        <p:txBody>
          <a:bodyPr vert="horz" wrap="square" lIns="0" tIns="0" rIns="0" bIns="0" rtlCol="0" anchor="ctr">
            <a:spAutoFit/>
          </a:bodyPr>
          <a:lstStyle>
            <a:lvl1pPr algn="r">
              <a:defRPr sz="1000">
                <a:solidFill>
                  <a:schemeClr val="tx1"/>
                </a:solidFill>
              </a:defRPr>
            </a:lvl1pPr>
          </a:lstStyle>
          <a:p>
            <a:fld id="{EC394455-EBE5-457D-B188-43FCED0FE3BE}" type="slidenum">
              <a:rPr lang="de-DE" smtClean="0"/>
              <a:pPr/>
              <a:t>‹Nr.›</a:t>
            </a:fld>
            <a:endParaRPr lang="de-DE" dirty="0"/>
          </a:p>
        </p:txBody>
      </p:sp>
      <p:sp>
        <p:nvSpPr>
          <p:cNvPr id="14" name="Titel 1"/>
          <p:cNvSpPr>
            <a:spLocks noGrp="1"/>
          </p:cNvSpPr>
          <p:nvPr>
            <p:ph type="title"/>
          </p:nvPr>
        </p:nvSpPr>
        <p:spPr>
          <a:xfrm>
            <a:off x="203200" y="151116"/>
            <a:ext cx="6530126" cy="540000"/>
          </a:xfrm>
          <a:prstGeom prst="rect">
            <a:avLst/>
          </a:prstGeom>
          <a:ln>
            <a:noFill/>
          </a:ln>
        </p:spPr>
        <p:txBody>
          <a:bodyPr vert="horz" wrap="square" lIns="92038" rIns="92038" anchor="t" anchorCtr="0">
            <a:noAutofit/>
          </a:bodyPr>
          <a:lstStyle>
            <a:lvl1pPr>
              <a:defRPr lang="de-DE" sz="1600" b="1">
                <a:latin typeface="+mn-lt"/>
                <a:ea typeface="+mn-ea"/>
                <a:cs typeface="+mn-cs"/>
              </a:defRPr>
            </a:lvl1pPr>
          </a:lstStyle>
          <a:p>
            <a:pPr marL="0" lvl="0" indent="0" algn="l">
              <a:lnSpc>
                <a:spcPts val="2386"/>
              </a:lnSpc>
              <a:spcBef>
                <a:spcPct val="20000"/>
              </a:spcBef>
              <a:buFont typeface="Arial" pitchFamily="34" charset="0"/>
            </a:pPr>
            <a:r>
              <a:rPr lang="de-DE" dirty="0"/>
              <a:t>Titelmasterformat durch Klicken bearbeiten</a:t>
            </a:r>
          </a:p>
        </p:txBody>
      </p:sp>
      <p:sp>
        <p:nvSpPr>
          <p:cNvPr id="24" name="Textplatzhalter 3"/>
          <p:cNvSpPr>
            <a:spLocks noGrp="1"/>
          </p:cNvSpPr>
          <p:nvPr>
            <p:ph type="body" sz="quarter" idx="15" hasCustomPrompt="1"/>
          </p:nvPr>
        </p:nvSpPr>
        <p:spPr>
          <a:xfrm>
            <a:off x="203200" y="1243591"/>
            <a:ext cx="3177954" cy="2736000"/>
          </a:xfrm>
        </p:spPr>
        <p:txBody>
          <a:bodyPr lIns="90000"/>
          <a:lstStyle>
            <a:lvl1pPr marL="0" indent="0">
              <a:spcAft>
                <a:spcPts val="0"/>
              </a:spcAft>
              <a:buNone/>
              <a:defRPr/>
            </a:lvl1pPr>
            <a:lvl2pPr marL="389626" indent="0">
              <a:buNone/>
              <a:defRPr/>
            </a:lvl2pPr>
            <a:lvl3pPr marL="779251" indent="0">
              <a:buNone/>
              <a:defRPr/>
            </a:lvl3pPr>
            <a:lvl4pPr marL="1168877" indent="0">
              <a:buNone/>
              <a:defRPr/>
            </a:lvl4pPr>
            <a:lvl5pPr marL="1558503" indent="0">
              <a:buNone/>
              <a:defRPr/>
            </a:lvl5pPr>
          </a:lstStyle>
          <a:p>
            <a:pPr lvl="0"/>
            <a:r>
              <a:rPr lang="de-DE" dirty="0"/>
              <a:t>Textmasterformat bearbeiten,</a:t>
            </a:r>
          </a:p>
        </p:txBody>
      </p:sp>
      <p:sp>
        <p:nvSpPr>
          <p:cNvPr id="27" name="Fußzeilenplatzhalter 4"/>
          <p:cNvSpPr>
            <a:spLocks noGrp="1"/>
          </p:cNvSpPr>
          <p:nvPr>
            <p:ph type="ftr" sz="quarter" idx="3"/>
          </p:nvPr>
        </p:nvSpPr>
        <p:spPr>
          <a:xfrm>
            <a:off x="203200" y="4814888"/>
            <a:ext cx="6539650" cy="1960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0" rIns="92038" bIns="39883">
            <a:noAutofit/>
          </a:bodyPr>
          <a:lstStyle>
            <a:lvl1pPr>
              <a:defRPr kumimoji="0" lang="de-DE" sz="1000" b="0" i="0" u="none" strike="noStrike" kern="0" cap="none" spc="0" normalizeH="0" baseline="0" dirty="0">
                <a:ln>
                  <a:noFill/>
                </a:ln>
                <a:solidFill>
                  <a:sysClr val="windowText" lastClr="000000"/>
                </a:solidFill>
                <a:effectLst/>
                <a:uLnTx/>
                <a:uFillTx/>
              </a:defRPr>
            </a:lvl1pPr>
          </a:lstStyle>
          <a:p>
            <a:pPr>
              <a:lnSpc>
                <a:spcPts val="1108"/>
              </a:lnSpc>
            </a:pPr>
            <a:r>
              <a:rPr lang="de-DE"/>
              <a:t>infas quo | Bürgerumfrage Sachsen-Anhalt – Öffentlicher Rundfunk | April 2023</a:t>
            </a:r>
            <a:endParaRPr lang="de-DE" dirty="0"/>
          </a:p>
        </p:txBody>
      </p:sp>
    </p:spTree>
    <p:extLst>
      <p:ext uri="{BB962C8B-B14F-4D97-AF65-F5344CB8AC3E}">
        <p14:creationId xmlns:p14="http://schemas.microsoft.com/office/powerpoint/2010/main" val="1703951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fas quo_Chart 0">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032749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 name="think-cell Folie" r:id="rId4" imgW="411" imgH="409" progId="TCLayout.ActiveDocument.1">
                  <p:embed/>
                </p:oleObj>
              </mc:Choice>
              <mc:Fallback>
                <p:oleObj name="think-cell Folie" r:id="rId4" imgW="411" imgH="409" progId="TCLayout.ActiveDocument.1">
                  <p:embed/>
                  <p:pic>
                    <p:nvPicPr>
                      <p:cNvPr id="3" name="Objek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Grafik 14" descr="Ein Bild, das drinnen, Plaza, mehrere enthält.&#10;&#10;Automatisch generierte Beschreibung">
            <a:extLst>
              <a:ext uri="{FF2B5EF4-FFF2-40B4-BE49-F238E27FC236}">
                <a16:creationId xmlns:a16="http://schemas.microsoft.com/office/drawing/2014/main" id="{A4FB0DD1-EA72-4D79-CFDF-08B24721A44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6562" b="-938"/>
          <a:stretch/>
        </p:blipFill>
        <p:spPr>
          <a:xfrm>
            <a:off x="0" y="57150"/>
            <a:ext cx="9144000" cy="5143500"/>
          </a:xfrm>
          <a:prstGeom prst="rect">
            <a:avLst/>
          </a:prstGeom>
        </p:spPr>
      </p:pic>
      <p:sp>
        <p:nvSpPr>
          <p:cNvPr id="14" name="Titel 1"/>
          <p:cNvSpPr>
            <a:spLocks noGrp="1"/>
          </p:cNvSpPr>
          <p:nvPr>
            <p:ph type="title" hasCustomPrompt="1"/>
          </p:nvPr>
        </p:nvSpPr>
        <p:spPr>
          <a:xfrm>
            <a:off x="203200" y="151116"/>
            <a:ext cx="6530126" cy="540000"/>
          </a:xfrm>
          <a:prstGeom prst="rect">
            <a:avLst/>
          </a:prstGeom>
          <a:ln>
            <a:noFill/>
          </a:ln>
        </p:spPr>
        <p:txBody>
          <a:bodyPr vert="horz" wrap="square" lIns="92038" rIns="92038" anchor="t" anchorCtr="0">
            <a:noAutofit/>
          </a:bodyPr>
          <a:lstStyle>
            <a:lvl1pPr>
              <a:defRPr lang="de-DE" sz="1600" b="1">
                <a:latin typeface="+mn-lt"/>
                <a:ea typeface="+mn-ea"/>
                <a:cs typeface="+mn-cs"/>
              </a:defRPr>
            </a:lvl1pPr>
          </a:lstStyle>
          <a:p>
            <a:pPr marL="0" lvl="0" indent="0" algn="l">
              <a:lnSpc>
                <a:spcPts val="2386"/>
              </a:lnSpc>
              <a:spcBef>
                <a:spcPct val="20000"/>
              </a:spcBef>
              <a:buFont typeface="Arial" pitchFamily="34" charset="0"/>
            </a:pPr>
            <a:r>
              <a:rPr lang="de-DE"/>
              <a:t>Titelmasterformat durch Klicken bearbeiten</a:t>
            </a:r>
            <a:endParaRPr lang="de-DE" dirty="0"/>
          </a:p>
        </p:txBody>
      </p:sp>
      <p:sp>
        <p:nvSpPr>
          <p:cNvPr id="2" name="Rechteck 34">
            <a:extLst>
              <a:ext uri="{FF2B5EF4-FFF2-40B4-BE49-F238E27FC236}">
                <a16:creationId xmlns:a16="http://schemas.microsoft.com/office/drawing/2014/main" id="{FD1DCFDA-1503-77D2-2A45-12937CEB429B}"/>
              </a:ext>
            </a:extLst>
          </p:cNvPr>
          <p:cNvSpPr/>
          <p:nvPr userDrawn="1"/>
        </p:nvSpPr>
        <p:spPr>
          <a:xfrm flipV="1">
            <a:off x="-130175" y="-99940"/>
            <a:ext cx="9366250" cy="4383650"/>
          </a:xfrm>
          <a:custGeom>
            <a:avLst/>
            <a:gdLst/>
            <a:ahLst/>
            <a:cxnLst/>
            <a:rect l="l" t="t" r="r" b="b"/>
            <a:pathLst>
              <a:path w="9366250" h="4383798">
                <a:moveTo>
                  <a:pt x="7410545" y="0"/>
                </a:moveTo>
                <a:lnTo>
                  <a:pt x="9366250" y="0"/>
                </a:lnTo>
                <a:lnTo>
                  <a:pt x="9366250" y="4383798"/>
                </a:lnTo>
                <a:lnTo>
                  <a:pt x="0" y="4383798"/>
                </a:lnTo>
                <a:lnTo>
                  <a:pt x="0" y="2361317"/>
                </a:lnTo>
                <a:lnTo>
                  <a:pt x="3034567" y="2361317"/>
                </a:lnTo>
                <a:cubicBezTo>
                  <a:pt x="3221991" y="2353781"/>
                  <a:pt x="3372107" y="2202642"/>
                  <a:pt x="3378201" y="2014815"/>
                </a:cubicBezTo>
                <a:lnTo>
                  <a:pt x="3378201" y="1990536"/>
                </a:lnTo>
                <a:cubicBezTo>
                  <a:pt x="3378201" y="1761453"/>
                  <a:pt x="3563909" y="1575745"/>
                  <a:pt x="3792992" y="1575745"/>
                </a:cubicBezTo>
                <a:lnTo>
                  <a:pt x="4815072" y="1575745"/>
                </a:lnTo>
                <a:cubicBezTo>
                  <a:pt x="5044155" y="1575745"/>
                  <a:pt x="5229863" y="1761453"/>
                  <a:pt x="5229863" y="1990536"/>
                </a:cubicBezTo>
                <a:lnTo>
                  <a:pt x="5229863" y="2029075"/>
                </a:lnTo>
                <a:cubicBezTo>
                  <a:pt x="5242235" y="2210301"/>
                  <a:pt x="5389456" y="2354026"/>
                  <a:pt x="5572100" y="2361317"/>
                </a:cubicBezTo>
                <a:lnTo>
                  <a:pt x="6728658" y="2361317"/>
                </a:lnTo>
                <a:cubicBezTo>
                  <a:pt x="6915102" y="2361317"/>
                  <a:pt x="7066245" y="2512460"/>
                  <a:pt x="7066245" y="2698904"/>
                </a:cubicBezTo>
                <a:lnTo>
                  <a:pt x="7066245" y="3615852"/>
                </a:lnTo>
                <a:cubicBezTo>
                  <a:pt x="7082766" y="3798999"/>
                  <a:pt x="7237205" y="3941837"/>
                  <a:pt x="7425005" y="3941838"/>
                </a:cubicBezTo>
                <a:lnTo>
                  <a:pt x="8523393" y="3941838"/>
                </a:lnTo>
                <a:cubicBezTo>
                  <a:pt x="8693356" y="3921287"/>
                  <a:pt x="8826141" y="3781599"/>
                  <a:pt x="8836060" y="3608610"/>
                </a:cubicBezTo>
                <a:lnTo>
                  <a:pt x="8836060" y="2740819"/>
                </a:lnTo>
                <a:cubicBezTo>
                  <a:pt x="8825976" y="2565785"/>
                  <a:pt x="8690136" y="2424855"/>
                  <a:pt x="8517284" y="2407037"/>
                </a:cubicBezTo>
                <a:lnTo>
                  <a:pt x="7410545" y="2407037"/>
                </a:lnTo>
                <a:cubicBezTo>
                  <a:pt x="7190428" y="2407037"/>
                  <a:pt x="7011988" y="2228597"/>
                  <a:pt x="7011988" y="2008480"/>
                </a:cubicBezTo>
                <a:lnTo>
                  <a:pt x="7011988" y="398557"/>
                </a:lnTo>
                <a:cubicBezTo>
                  <a:pt x="7011988" y="178440"/>
                  <a:pt x="7190428" y="0"/>
                  <a:pt x="7410545" y="0"/>
                </a:cubicBez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TheSansOfficeLF" panose="020B0502060101020104" pitchFamily="34" charset="0"/>
            </a:endParaRPr>
          </a:p>
        </p:txBody>
      </p:sp>
      <p:grpSp>
        <p:nvGrpSpPr>
          <p:cNvPr id="4" name="Gruppieren 3">
            <a:extLst>
              <a:ext uri="{FF2B5EF4-FFF2-40B4-BE49-F238E27FC236}">
                <a16:creationId xmlns:a16="http://schemas.microsoft.com/office/drawing/2014/main" id="{4C8A38CD-F82D-C0F5-5BF8-BE7876FE34E7}"/>
              </a:ext>
            </a:extLst>
          </p:cNvPr>
          <p:cNvGrpSpPr/>
          <p:nvPr userDrawn="1"/>
        </p:nvGrpSpPr>
        <p:grpSpPr>
          <a:xfrm>
            <a:off x="7187794" y="2799715"/>
            <a:ext cx="1620837" cy="609600"/>
            <a:chOff x="7187794" y="2771140"/>
            <a:chExt cx="1620837" cy="609600"/>
          </a:xfrm>
        </p:grpSpPr>
        <p:sp>
          <p:nvSpPr>
            <p:cNvPr id="5" name="Freeform 18">
              <a:extLst>
                <a:ext uri="{FF2B5EF4-FFF2-40B4-BE49-F238E27FC236}">
                  <a16:creationId xmlns:a16="http://schemas.microsoft.com/office/drawing/2014/main" id="{3DD3A8EC-02AD-A951-242B-8C1151079B5F}"/>
                </a:ext>
              </a:extLst>
            </p:cNvPr>
            <p:cNvSpPr>
              <a:spLocks noEditPoints="1"/>
            </p:cNvSpPr>
            <p:nvPr/>
          </p:nvSpPr>
          <p:spPr bwMode="auto">
            <a:xfrm>
              <a:off x="8643531" y="2885440"/>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 name="Freeform 19">
              <a:extLst>
                <a:ext uri="{FF2B5EF4-FFF2-40B4-BE49-F238E27FC236}">
                  <a16:creationId xmlns:a16="http://schemas.microsoft.com/office/drawing/2014/main" id="{AB1915A2-0CF5-95B8-B206-09017D804C65}"/>
                </a:ext>
              </a:extLst>
            </p:cNvPr>
            <p:cNvSpPr>
              <a:spLocks noEditPoints="1"/>
            </p:cNvSpPr>
            <p:nvPr/>
          </p:nvSpPr>
          <p:spPr bwMode="auto">
            <a:xfrm>
              <a:off x="7187794" y="2790190"/>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 name="Freeform 20">
              <a:extLst>
                <a:ext uri="{FF2B5EF4-FFF2-40B4-BE49-F238E27FC236}">
                  <a16:creationId xmlns:a16="http://schemas.microsoft.com/office/drawing/2014/main" id="{02F39495-A644-8B40-522C-45B37087011B}"/>
                </a:ext>
              </a:extLst>
            </p:cNvPr>
            <p:cNvSpPr>
              <a:spLocks/>
            </p:cNvSpPr>
            <p:nvPr/>
          </p:nvSpPr>
          <p:spPr bwMode="auto">
            <a:xfrm>
              <a:off x="7883119" y="2885440"/>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 name="Freeform 21">
              <a:extLst>
                <a:ext uri="{FF2B5EF4-FFF2-40B4-BE49-F238E27FC236}">
                  <a16:creationId xmlns:a16="http://schemas.microsoft.com/office/drawing/2014/main" id="{7DAF4F6F-B810-F3EC-AA49-02ED7FA0DC50}"/>
                </a:ext>
              </a:extLst>
            </p:cNvPr>
            <p:cNvSpPr>
              <a:spLocks/>
            </p:cNvSpPr>
            <p:nvPr/>
          </p:nvSpPr>
          <p:spPr bwMode="auto">
            <a:xfrm>
              <a:off x="7524344" y="2771140"/>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 name="Freeform 22">
              <a:extLst>
                <a:ext uri="{FF2B5EF4-FFF2-40B4-BE49-F238E27FC236}">
                  <a16:creationId xmlns:a16="http://schemas.microsoft.com/office/drawing/2014/main" id="{805454A2-058E-C6E9-7CE1-9368D09F0F00}"/>
                </a:ext>
              </a:extLst>
            </p:cNvPr>
            <p:cNvSpPr>
              <a:spLocks/>
            </p:cNvSpPr>
            <p:nvPr/>
          </p:nvSpPr>
          <p:spPr bwMode="auto">
            <a:xfrm>
              <a:off x="7305269" y="2885440"/>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 name="Freeform 23">
              <a:extLst>
                <a:ext uri="{FF2B5EF4-FFF2-40B4-BE49-F238E27FC236}">
                  <a16:creationId xmlns:a16="http://schemas.microsoft.com/office/drawing/2014/main" id="{7C15C6FC-68F3-654F-873A-86FBD1C926B7}"/>
                </a:ext>
              </a:extLst>
            </p:cNvPr>
            <p:cNvSpPr>
              <a:spLocks noEditPoints="1"/>
            </p:cNvSpPr>
            <p:nvPr/>
          </p:nvSpPr>
          <p:spPr bwMode="auto">
            <a:xfrm>
              <a:off x="7667219" y="2882265"/>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 name="Freeform 24">
              <a:extLst>
                <a:ext uri="{FF2B5EF4-FFF2-40B4-BE49-F238E27FC236}">
                  <a16:creationId xmlns:a16="http://schemas.microsoft.com/office/drawing/2014/main" id="{ED0263DC-2AB8-AF8E-5D8F-C944458D4BDC}"/>
                </a:ext>
              </a:extLst>
            </p:cNvPr>
            <p:cNvSpPr>
              <a:spLocks/>
            </p:cNvSpPr>
            <p:nvPr/>
          </p:nvSpPr>
          <p:spPr bwMode="auto">
            <a:xfrm>
              <a:off x="8418106" y="2885440"/>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 name="Freeform 25">
              <a:extLst>
                <a:ext uri="{FF2B5EF4-FFF2-40B4-BE49-F238E27FC236}">
                  <a16:creationId xmlns:a16="http://schemas.microsoft.com/office/drawing/2014/main" id="{FC3AF876-DEB7-3396-8DCD-D5A33F8DFACD}"/>
                </a:ext>
              </a:extLst>
            </p:cNvPr>
            <p:cNvSpPr>
              <a:spLocks noEditPoints="1"/>
            </p:cNvSpPr>
            <p:nvPr/>
          </p:nvSpPr>
          <p:spPr bwMode="auto">
            <a:xfrm>
              <a:off x="8186331" y="2882265"/>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930253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8"/>
            </p:custDataLst>
            <p:extLst>
              <p:ext uri="{D42A27DB-BD31-4B8C-83A1-F6EECF244321}">
                <p14:modId xmlns:p14="http://schemas.microsoft.com/office/powerpoint/2010/main" val="1333837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7" name="think-cell Folie" r:id="rId10" imgW="324" imgH="324" progId="TCLayout.ActiveDocument.1">
                  <p:embed/>
                </p:oleObj>
              </mc:Choice>
              <mc:Fallback>
                <p:oleObj name="think-cell Folie" r:id="rId10" imgW="324" imgH="324"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7" name="Rechteck 6" hidden="1"/>
          <p:cNvSpPr/>
          <p:nvPr userDrawn="1">
            <p:custDataLst>
              <p:tags r:id="rId9"/>
            </p:custDataLst>
          </p:nvPr>
        </p:nvSpPr>
        <p:spPr>
          <a:xfrm>
            <a:off x="0" y="0"/>
            <a:ext cx="158750" cy="15875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2200" b="1" i="0" baseline="0" dirty="0">
              <a:latin typeface="TheSansOfficeLF"/>
              <a:ea typeface="+mj-ea"/>
              <a:cs typeface="+mj-cs"/>
              <a:sym typeface="TheSansOfficeLF"/>
            </a:endParaRPr>
          </a:p>
        </p:txBody>
      </p:sp>
      <p:sp>
        <p:nvSpPr>
          <p:cNvPr id="2" name="Titelplatzhalter 1"/>
          <p:cNvSpPr>
            <a:spLocks noGrp="1"/>
          </p:cNvSpPr>
          <p:nvPr>
            <p:ph type="title"/>
          </p:nvPr>
        </p:nvSpPr>
        <p:spPr>
          <a:xfrm>
            <a:off x="203200" y="205979"/>
            <a:ext cx="6318738" cy="502046"/>
          </a:xfrm>
          <a:prstGeom prst="rect">
            <a:avLst/>
          </a:prstGeom>
        </p:spPr>
        <p:txBody>
          <a:bodyPr vert="horz" lIns="90000" tIns="38963" rIns="92038" bIns="38963"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203200" y="936625"/>
            <a:ext cx="6318738" cy="3394472"/>
          </a:xfrm>
          <a:prstGeom prst="rect">
            <a:avLst/>
          </a:prstGeom>
        </p:spPr>
        <p:txBody>
          <a:bodyPr vert="horz" lIns="90000" tIns="38963" rIns="77925" bIns="38963"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1" name="Gruppieren 10"/>
          <p:cNvGrpSpPr/>
          <p:nvPr userDrawn="1"/>
        </p:nvGrpSpPr>
        <p:grpSpPr>
          <a:xfrm>
            <a:off x="6837719" y="194595"/>
            <a:ext cx="879212" cy="330673"/>
            <a:chOff x="6830747" y="319088"/>
            <a:chExt cx="1620837" cy="609600"/>
          </a:xfrm>
        </p:grpSpPr>
        <p:sp>
          <p:nvSpPr>
            <p:cNvPr id="12"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1" name="Fußzeilenplatzhalter 4"/>
          <p:cNvSpPr>
            <a:spLocks noGrp="1"/>
          </p:cNvSpPr>
          <p:nvPr>
            <p:ph type="ftr" sz="quarter" idx="3"/>
          </p:nvPr>
        </p:nvSpPr>
        <p:spPr>
          <a:xfrm>
            <a:off x="232264" y="4806506"/>
            <a:ext cx="6510586" cy="20440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38" tIns="0" rIns="92038" bIns="39883">
            <a:noAutofit/>
          </a:bodyPr>
          <a:lstStyle>
            <a:lvl1pPr>
              <a:defRPr kumimoji="0" lang="de-DE" sz="1000" b="0" i="0" u="none" strike="noStrike" kern="0" cap="none" spc="0" normalizeH="0" baseline="0" dirty="0">
                <a:ln>
                  <a:noFill/>
                </a:ln>
                <a:solidFill>
                  <a:sysClr val="windowText" lastClr="000000"/>
                </a:solidFill>
                <a:effectLst/>
                <a:uLnTx/>
                <a:uFillTx/>
              </a:defRPr>
            </a:lvl1pPr>
          </a:lstStyle>
          <a:p>
            <a:pPr>
              <a:lnSpc>
                <a:spcPts val="1108"/>
              </a:lnSpc>
            </a:pPr>
            <a:r>
              <a:rPr lang="de-DE"/>
              <a:t>infas quo | Bürgerumfrage Sachsen-Anhalt – Öffentlicher Rundfunk | April 2023</a:t>
            </a:r>
            <a:endParaRPr lang="de-DE" dirty="0"/>
          </a:p>
        </p:txBody>
      </p:sp>
      <p:sp>
        <p:nvSpPr>
          <p:cNvPr id="22" name="Foliennummernplatzhalter 5"/>
          <p:cNvSpPr>
            <a:spLocks noGrp="1"/>
          </p:cNvSpPr>
          <p:nvPr>
            <p:ph type="sldNum" sz="quarter" idx="4"/>
          </p:nvPr>
        </p:nvSpPr>
        <p:spPr>
          <a:xfrm>
            <a:off x="8597674" y="4803654"/>
            <a:ext cx="315851" cy="153888"/>
          </a:xfrm>
          <a:prstGeom prst="rect">
            <a:avLst/>
          </a:prstGeom>
        </p:spPr>
        <p:txBody>
          <a:bodyPr vert="horz" wrap="square" lIns="0" tIns="0" rIns="0" bIns="0" rtlCol="0" anchor="ctr">
            <a:spAutoFit/>
          </a:bodyPr>
          <a:lstStyle>
            <a:lvl1pPr algn="r">
              <a:defRPr sz="1000">
                <a:solidFill>
                  <a:schemeClr val="tx1"/>
                </a:solidFill>
              </a:defRPr>
            </a:lvl1pPr>
          </a:lstStyle>
          <a:p>
            <a:fld id="{EC394455-EBE5-457D-B188-43FCED0FE3BE}" type="slidenum">
              <a:rPr lang="de-DE" smtClean="0"/>
              <a:pPr/>
              <a:t>‹Nr.›</a:t>
            </a:fld>
            <a:endParaRPr lang="de-DE" dirty="0"/>
          </a:p>
        </p:txBody>
      </p:sp>
    </p:spTree>
    <p:extLst>
      <p:ext uri="{BB962C8B-B14F-4D97-AF65-F5344CB8AC3E}">
        <p14:creationId xmlns:p14="http://schemas.microsoft.com/office/powerpoint/2010/main" val="4153358212"/>
      </p:ext>
    </p:extLst>
  </p:cSld>
  <p:clrMap bg1="lt1" tx1="dk1" bg2="lt2" tx2="dk2" accent1="accent1" accent2="accent2" accent3="accent3" accent4="accent4" accent5="accent5" accent6="accent6" hlink="hlink" folHlink="folHlink"/>
  <p:sldLayoutIdLst>
    <p:sldLayoutId id="2147483736" r:id="rId1"/>
    <p:sldLayoutId id="2147483734" r:id="rId2"/>
    <p:sldLayoutId id="2147483722" r:id="rId3"/>
    <p:sldLayoutId id="2147483735" r:id="rId4"/>
    <p:sldLayoutId id="2147483737" r:id="rId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defTabSz="779252" rtl="0" eaLnBrk="1" latinLnBrk="0" hangingPunct="1">
        <a:spcBef>
          <a:spcPct val="0"/>
        </a:spcBef>
        <a:buNone/>
        <a:defRPr sz="1600" b="1" kern="1200">
          <a:solidFill>
            <a:schemeClr val="tx1"/>
          </a:solidFill>
          <a:latin typeface="+mj-lt"/>
          <a:ea typeface="+mj-ea"/>
          <a:cs typeface="+mj-cs"/>
        </a:defRPr>
      </a:lvl1pPr>
    </p:titleStyle>
    <p:bodyStyle>
      <a:lvl1pPr marL="171450" indent="-1714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1pPr>
      <a:lvl2pPr marL="561076" indent="-1714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2pPr>
      <a:lvl3pPr marL="950701" indent="-1714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3pPr>
      <a:lvl4pPr marL="1340327" indent="-1714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4pPr>
      <a:lvl5pPr marL="1729953" indent="-1714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tags" Target="../tags/tag13.xml"/><Relationship Id="rId16" Type="http://schemas.openxmlformats.org/officeDocument/2006/relationships/image" Target="../media/image17.png"/><Relationship Id="rId1" Type="http://schemas.openxmlformats.org/officeDocument/2006/relationships/vmlDrawing" Target="../drawings/vmlDrawing9.vml"/><Relationship Id="rId6" Type="http://schemas.openxmlformats.org/officeDocument/2006/relationships/chart" Target="../charts/chart1.xml"/><Relationship Id="rId11" Type="http://schemas.openxmlformats.org/officeDocument/2006/relationships/image" Target="../media/image12.png"/><Relationship Id="rId5" Type="http://schemas.openxmlformats.org/officeDocument/2006/relationships/image" Target="../media/image2.em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oleObject" Target="../embeddings/oleObject9.bin"/><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chart" Target="../charts/chart2.xml"/><Relationship Id="rId5" Type="http://schemas.openxmlformats.org/officeDocument/2006/relationships/image" Target="../media/image2.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4.xml"/><Relationship Id="rId3" Type="http://schemas.openxmlformats.org/officeDocument/2006/relationships/slideLayout" Target="../slideLayouts/slideLayout2.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chart" Target="../charts/chart3.xml"/><Relationship Id="rId11" Type="http://schemas.openxmlformats.org/officeDocument/2006/relationships/image" Target="../media/image22.png"/><Relationship Id="rId5" Type="http://schemas.openxmlformats.org/officeDocument/2006/relationships/image" Target="../media/image2.emf"/><Relationship Id="rId10" Type="http://schemas.openxmlformats.org/officeDocument/2006/relationships/image" Target="../media/image21.png"/><Relationship Id="rId4" Type="http://schemas.openxmlformats.org/officeDocument/2006/relationships/oleObject" Target="../embeddings/oleObject11.bin"/><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chart" Target="../charts/chart5.x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12" Type="http://schemas.openxmlformats.org/officeDocument/2006/relationships/chart" Target="../charts/chart6.xml"/><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2.emf"/><Relationship Id="rId10" Type="http://schemas.openxmlformats.org/officeDocument/2006/relationships/image" Target="../media/image22.png"/><Relationship Id="rId4" Type="http://schemas.openxmlformats.org/officeDocument/2006/relationships/oleObject" Target="../embeddings/oleObject13.bin"/><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4.vml"/><Relationship Id="rId6" Type="http://schemas.openxmlformats.org/officeDocument/2006/relationships/chart" Target="../charts/chart7.xml"/><Relationship Id="rId5" Type="http://schemas.openxmlformats.org/officeDocument/2006/relationships/image" Target="../media/image2.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tags" Target="../tags/tag19.xml"/><Relationship Id="rId1" Type="http://schemas.openxmlformats.org/officeDocument/2006/relationships/vmlDrawing" Target="../drawings/vmlDrawing15.vml"/><Relationship Id="rId6" Type="http://schemas.openxmlformats.org/officeDocument/2006/relationships/image" Target="../media/image24.jpeg"/><Relationship Id="rId5" Type="http://schemas.openxmlformats.org/officeDocument/2006/relationships/image" Target="../media/image2.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089102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1"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5" name="Grafik 44">
            <a:extLst>
              <a:ext uri="{FF2B5EF4-FFF2-40B4-BE49-F238E27FC236}">
                <a16:creationId xmlns:a16="http://schemas.microsoft.com/office/drawing/2014/main" id="{56C07ECF-DA77-F380-69A3-738B415EC7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1" t="2547" r="5241"/>
          <a:stretch/>
        </p:blipFill>
        <p:spPr>
          <a:xfrm>
            <a:off x="0" y="-1162050"/>
            <a:ext cx="9144000" cy="6161252"/>
          </a:xfrm>
          <a:prstGeom prst="rect">
            <a:avLst/>
          </a:prstGeom>
        </p:spPr>
      </p:pic>
      <p:grpSp>
        <p:nvGrpSpPr>
          <p:cNvPr id="7" name="Gruppieren 6"/>
          <p:cNvGrpSpPr/>
          <p:nvPr/>
        </p:nvGrpSpPr>
        <p:grpSpPr>
          <a:xfrm>
            <a:off x="-101600" y="886702"/>
            <a:ext cx="9366250" cy="4383798"/>
            <a:chOff x="-101600" y="886702"/>
            <a:chExt cx="9366250" cy="4383798"/>
          </a:xfrm>
        </p:grpSpPr>
        <p:sp>
          <p:nvSpPr>
            <p:cNvPr id="8" name="Rechteck 34"/>
            <p:cNvSpPr/>
            <p:nvPr/>
          </p:nvSpPr>
          <p:spPr>
            <a:xfrm>
              <a:off x="-101600" y="886702"/>
              <a:ext cx="9366250" cy="4383798"/>
            </a:xfrm>
            <a:custGeom>
              <a:avLst/>
              <a:gdLst/>
              <a:ahLst/>
              <a:cxnLst/>
              <a:rect l="l" t="t" r="r" b="b"/>
              <a:pathLst>
                <a:path w="9366250" h="4383798">
                  <a:moveTo>
                    <a:pt x="7410545" y="0"/>
                  </a:moveTo>
                  <a:lnTo>
                    <a:pt x="9366250" y="0"/>
                  </a:lnTo>
                  <a:lnTo>
                    <a:pt x="9366250" y="4383798"/>
                  </a:lnTo>
                  <a:lnTo>
                    <a:pt x="0" y="4383798"/>
                  </a:lnTo>
                  <a:lnTo>
                    <a:pt x="0" y="2361317"/>
                  </a:lnTo>
                  <a:lnTo>
                    <a:pt x="3034567" y="2361317"/>
                  </a:lnTo>
                  <a:cubicBezTo>
                    <a:pt x="3221991" y="2353781"/>
                    <a:pt x="3372107" y="2202642"/>
                    <a:pt x="3378201" y="2014815"/>
                  </a:cubicBezTo>
                  <a:lnTo>
                    <a:pt x="3378201" y="1990536"/>
                  </a:lnTo>
                  <a:cubicBezTo>
                    <a:pt x="3378201" y="1761453"/>
                    <a:pt x="3563909" y="1575745"/>
                    <a:pt x="3792992" y="1575745"/>
                  </a:cubicBezTo>
                  <a:lnTo>
                    <a:pt x="4815072" y="1575745"/>
                  </a:lnTo>
                  <a:cubicBezTo>
                    <a:pt x="5044155" y="1575745"/>
                    <a:pt x="5229863" y="1761453"/>
                    <a:pt x="5229863" y="1990536"/>
                  </a:cubicBezTo>
                  <a:lnTo>
                    <a:pt x="5229863" y="2029075"/>
                  </a:lnTo>
                  <a:cubicBezTo>
                    <a:pt x="5242235" y="2210301"/>
                    <a:pt x="5389456" y="2354026"/>
                    <a:pt x="5572100" y="2361317"/>
                  </a:cubicBezTo>
                  <a:lnTo>
                    <a:pt x="6728658" y="2361317"/>
                  </a:lnTo>
                  <a:cubicBezTo>
                    <a:pt x="6915102" y="2361317"/>
                    <a:pt x="7066245" y="2512460"/>
                    <a:pt x="7066245" y="2698904"/>
                  </a:cubicBezTo>
                  <a:lnTo>
                    <a:pt x="7066245" y="3615852"/>
                  </a:lnTo>
                  <a:cubicBezTo>
                    <a:pt x="7082766" y="3798999"/>
                    <a:pt x="7237205" y="3941837"/>
                    <a:pt x="7425005" y="3941838"/>
                  </a:cubicBezTo>
                  <a:lnTo>
                    <a:pt x="8523393" y="3941838"/>
                  </a:lnTo>
                  <a:cubicBezTo>
                    <a:pt x="8693356" y="3921287"/>
                    <a:pt x="8826141" y="3781599"/>
                    <a:pt x="8836060" y="3608610"/>
                  </a:cubicBezTo>
                  <a:lnTo>
                    <a:pt x="8836060" y="2740819"/>
                  </a:lnTo>
                  <a:cubicBezTo>
                    <a:pt x="8825976" y="2565785"/>
                    <a:pt x="8690136" y="2424855"/>
                    <a:pt x="8517284" y="2407037"/>
                  </a:cubicBezTo>
                  <a:lnTo>
                    <a:pt x="7410545" y="2407037"/>
                  </a:lnTo>
                  <a:cubicBezTo>
                    <a:pt x="7190428" y="2407037"/>
                    <a:pt x="7011988" y="2228597"/>
                    <a:pt x="7011988" y="2008480"/>
                  </a:cubicBezTo>
                  <a:lnTo>
                    <a:pt x="7011988" y="398557"/>
                  </a:lnTo>
                  <a:cubicBezTo>
                    <a:pt x="7011988" y="178440"/>
                    <a:pt x="7190428" y="0"/>
                    <a:pt x="7410545" y="0"/>
                  </a:cubicBez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TheSansOfficeLF" panose="020B0502060101020104" pitchFamily="34" charset="0"/>
              </a:endParaRPr>
            </a:p>
          </p:txBody>
        </p:sp>
        <p:grpSp>
          <p:nvGrpSpPr>
            <p:cNvPr id="9" name="Gruppieren 8"/>
            <p:cNvGrpSpPr/>
            <p:nvPr/>
          </p:nvGrpSpPr>
          <p:grpSpPr>
            <a:xfrm>
              <a:off x="7219033" y="1824038"/>
              <a:ext cx="1620837" cy="609600"/>
              <a:chOff x="7219033" y="1824038"/>
              <a:chExt cx="1620837" cy="609600"/>
            </a:xfrm>
          </p:grpSpPr>
          <p:sp>
            <p:nvSpPr>
              <p:cNvPr id="10" name="Freeform 18"/>
              <p:cNvSpPr>
                <a:spLocks noEditPoints="1"/>
              </p:cNvSpPr>
              <p:nvPr userDrawn="1"/>
            </p:nvSpPr>
            <p:spPr bwMode="auto">
              <a:xfrm>
                <a:off x="8674770" y="193833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9"/>
              <p:cNvSpPr>
                <a:spLocks noEditPoints="1"/>
              </p:cNvSpPr>
              <p:nvPr userDrawn="1"/>
            </p:nvSpPr>
            <p:spPr bwMode="auto">
              <a:xfrm>
                <a:off x="7219033" y="184308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20"/>
              <p:cNvSpPr>
                <a:spLocks/>
              </p:cNvSpPr>
              <p:nvPr userDrawn="1"/>
            </p:nvSpPr>
            <p:spPr bwMode="auto">
              <a:xfrm>
                <a:off x="7914358" y="193833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21"/>
              <p:cNvSpPr>
                <a:spLocks/>
              </p:cNvSpPr>
              <p:nvPr userDrawn="1"/>
            </p:nvSpPr>
            <p:spPr bwMode="auto">
              <a:xfrm>
                <a:off x="7555583" y="182403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22"/>
              <p:cNvSpPr>
                <a:spLocks/>
              </p:cNvSpPr>
              <p:nvPr userDrawn="1"/>
            </p:nvSpPr>
            <p:spPr bwMode="auto">
              <a:xfrm>
                <a:off x="7336508" y="193833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3"/>
              <p:cNvSpPr>
                <a:spLocks noEditPoints="1"/>
              </p:cNvSpPr>
              <p:nvPr userDrawn="1"/>
            </p:nvSpPr>
            <p:spPr bwMode="auto">
              <a:xfrm>
                <a:off x="7698458" y="193516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24"/>
              <p:cNvSpPr>
                <a:spLocks/>
              </p:cNvSpPr>
              <p:nvPr userDrawn="1"/>
            </p:nvSpPr>
            <p:spPr bwMode="auto">
              <a:xfrm>
                <a:off x="8449345" y="193833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25"/>
              <p:cNvSpPr>
                <a:spLocks noEditPoints="1"/>
              </p:cNvSpPr>
              <p:nvPr userDrawn="1"/>
            </p:nvSpPr>
            <p:spPr bwMode="auto">
              <a:xfrm>
                <a:off x="8217570" y="193516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18" name="Titel 1"/>
          <p:cNvSpPr>
            <a:spLocks noGrp="1"/>
          </p:cNvSpPr>
          <p:nvPr>
            <p:ph type="title"/>
          </p:nvPr>
        </p:nvSpPr>
        <p:spPr>
          <a:xfrm>
            <a:off x="222739" y="3444376"/>
            <a:ext cx="6528899" cy="651093"/>
          </a:xfrm>
        </p:spPr>
        <p:txBody>
          <a:bodyPr vert="horz"/>
          <a:lstStyle/>
          <a:p>
            <a:r>
              <a:rPr lang="de-DE" sz="3200" dirty="0"/>
              <a:t>Öffentlich-rechtlicher Rundfunk</a:t>
            </a:r>
            <a:br>
              <a:rPr lang="de-DE" sz="3200" dirty="0"/>
            </a:br>
            <a:r>
              <a:rPr lang="de-DE" sz="3200" dirty="0"/>
              <a:t>Bürgerumfrage in Sachsen-Anhalt</a:t>
            </a:r>
          </a:p>
        </p:txBody>
      </p:sp>
      <p:sp>
        <p:nvSpPr>
          <p:cNvPr id="19" name="Textplatzhalter 2"/>
          <p:cNvSpPr txBox="1">
            <a:spLocks/>
          </p:cNvSpPr>
          <p:nvPr/>
        </p:nvSpPr>
        <p:spPr>
          <a:xfrm>
            <a:off x="249116" y="4541838"/>
            <a:ext cx="5296855" cy="209625"/>
          </a:xfrm>
          <a:prstGeom prst="rect">
            <a:avLst/>
          </a:prstGeom>
        </p:spPr>
        <p:txBody>
          <a:bodyPr/>
          <a:lstStyle>
            <a:lvl1pPr marL="285750" indent="-2857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1pPr>
            <a:lvl2pPr marL="675376" indent="-2857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2pPr>
            <a:lvl3pPr marL="1065001" indent="-2857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3pPr>
            <a:lvl4pPr marL="1454627" indent="-2857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4pPr>
            <a:lvl5pPr marL="1844253" indent="-285750" algn="l" defTabSz="779252" rtl="0" eaLnBrk="1" latinLnBrk="0" hangingPunct="1">
              <a:spcBef>
                <a:spcPts val="0"/>
              </a:spcBef>
              <a:spcAft>
                <a:spcPts val="511"/>
              </a:spcAft>
              <a:buClr>
                <a:srgbClr val="9B9B9B"/>
              </a:buClr>
              <a:buSzPct val="111000"/>
              <a:buFont typeface="Arial" panose="020B0604020202020204" pitchFamily="34" charset="0"/>
              <a:buChar char="•"/>
              <a:defRPr sz="12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de-DE" dirty="0"/>
              <a:t>Ein Report von infas quo </a:t>
            </a:r>
            <a:r>
              <a:rPr lang="de-DE"/>
              <a:t>/ Juni </a:t>
            </a:r>
            <a:r>
              <a:rPr lang="de-DE" dirty="0"/>
              <a:t>2023</a:t>
            </a:r>
          </a:p>
        </p:txBody>
      </p:sp>
      <p:pic>
        <p:nvPicPr>
          <p:cNvPr id="3" name="Grafik 2">
            <a:extLst>
              <a:ext uri="{FF2B5EF4-FFF2-40B4-BE49-F238E27FC236}">
                <a16:creationId xmlns:a16="http://schemas.microsoft.com/office/drawing/2014/main" id="{1E65FC7C-2A05-4180-B5C0-0F3777D62C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1877" y="1012358"/>
            <a:ext cx="1986474" cy="682285"/>
          </a:xfrm>
          <a:prstGeom prst="rect">
            <a:avLst/>
          </a:prstGeom>
        </p:spPr>
      </p:pic>
    </p:spTree>
    <p:extLst>
      <p:ext uri="{BB962C8B-B14F-4D97-AF65-F5344CB8AC3E}">
        <p14:creationId xmlns:p14="http://schemas.microsoft.com/office/powerpoint/2010/main" val="379100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176120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5" name="think-cell Folie" r:id="rId5" imgW="411" imgH="409" progId="TCLayout.ActiveDocument.1">
                  <p:embed/>
                </p:oleObj>
              </mc:Choice>
              <mc:Fallback>
                <p:oleObj name="think-cell Folie" r:id="rId5" imgW="411" imgH="409"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Abgerundetes Rechteck 8"/>
          <p:cNvSpPr/>
          <p:nvPr userDrawn="1"/>
        </p:nvSpPr>
        <p:spPr>
          <a:xfrm>
            <a:off x="-1409700" y="926377"/>
            <a:ext cx="2217774" cy="3615462"/>
          </a:xfrm>
          <a:prstGeom prst="roundRect">
            <a:avLst>
              <a:gd name="adj" fmla="val 7157"/>
            </a:avLst>
          </a:prstGeom>
          <a:no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lIns="36000" rIns="324000" rtlCol="0" anchor="ctr"/>
          <a:lstStyle/>
          <a:p>
            <a:pPr marL="111125" indent="-111125">
              <a:buFont typeface="Arial" panose="020B0604020202020204" pitchFamily="34" charset="0"/>
              <a:buChar char="•"/>
            </a:pPr>
            <a:endParaRPr lang="en-GB" sz="1400" dirty="0">
              <a:solidFill>
                <a:schemeClr val="tx1"/>
              </a:solidFill>
              <a:latin typeface="TheSansOfficeLF" panose="020B0502060101020104" pitchFamily="34" charset="0"/>
            </a:endParaRPr>
          </a:p>
        </p:txBody>
      </p:sp>
      <p:cxnSp>
        <p:nvCxnSpPr>
          <p:cNvPr id="12" name="Gerade Verbindung 11"/>
          <p:cNvCxnSpPr>
            <a:cxnSpLocks/>
            <a:stCxn id="10" idx="6"/>
          </p:cNvCxnSpPr>
          <p:nvPr userDrawn="1"/>
        </p:nvCxnSpPr>
        <p:spPr>
          <a:xfrm>
            <a:off x="1031357" y="1297347"/>
            <a:ext cx="0" cy="0"/>
          </a:xfrm>
          <a:prstGeom prst="line">
            <a:avLst/>
          </a:prstGeom>
          <a:ln w="28575">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 name="Gruppieren 45">
            <a:extLst>
              <a:ext uri="{FF2B5EF4-FFF2-40B4-BE49-F238E27FC236}">
                <a16:creationId xmlns:a16="http://schemas.microsoft.com/office/drawing/2014/main" id="{8F10F1AC-F404-0987-F403-BC0BE3A3E321}"/>
              </a:ext>
            </a:extLst>
          </p:cNvPr>
          <p:cNvGrpSpPr/>
          <p:nvPr/>
        </p:nvGrpSpPr>
        <p:grpSpPr>
          <a:xfrm>
            <a:off x="599357" y="1081347"/>
            <a:ext cx="2500479" cy="432000"/>
            <a:chOff x="599357" y="1003392"/>
            <a:chExt cx="2500479" cy="432000"/>
          </a:xfrm>
        </p:grpSpPr>
        <p:sp>
          <p:nvSpPr>
            <p:cNvPr id="10" name="Ellipse 9"/>
            <p:cNvSpPr/>
            <p:nvPr userDrawn="1"/>
          </p:nvSpPr>
          <p:spPr>
            <a:xfrm>
              <a:off x="599357" y="1003392"/>
              <a:ext cx="432000" cy="432000"/>
            </a:xfrm>
            <a:prstGeom prst="ellipse">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cxnSp>
          <p:nvCxnSpPr>
            <p:cNvPr id="14" name="Gerade Verbindung 13"/>
            <p:cNvCxnSpPr>
              <a:cxnSpLocks/>
            </p:cNvCxnSpPr>
            <p:nvPr userDrawn="1"/>
          </p:nvCxnSpPr>
          <p:spPr>
            <a:xfrm>
              <a:off x="1031357" y="1219392"/>
              <a:ext cx="144594" cy="0"/>
            </a:xfrm>
            <a:prstGeom prst="line">
              <a:avLst/>
            </a:prstGeom>
            <a:ln w="28575">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1175951" y="1093392"/>
              <a:ext cx="1923885" cy="252000"/>
            </a:xfrm>
            <a:prstGeom prst="roundRect">
              <a:avLst/>
            </a:prstGeom>
            <a:no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3EAEE4"/>
                  </a:solidFill>
                  <a:cs typeface="Arial" pitchFamily="34" charset="0"/>
                </a:rPr>
                <a:t>Zielsetzung</a:t>
              </a:r>
            </a:p>
          </p:txBody>
        </p:sp>
      </p:grpSp>
      <p:sp>
        <p:nvSpPr>
          <p:cNvPr id="6" name="Foliennummernplatzhalter 5">
            <a:extLst>
              <a:ext uri="{FF2B5EF4-FFF2-40B4-BE49-F238E27FC236}">
                <a16:creationId xmlns:a16="http://schemas.microsoft.com/office/drawing/2014/main" id="{20CAA47C-FBAF-40D7-95D2-51A30E777486}"/>
              </a:ext>
            </a:extLst>
          </p:cNvPr>
          <p:cNvSpPr>
            <a:spLocks noGrp="1"/>
          </p:cNvSpPr>
          <p:nvPr>
            <p:ph type="sldNum" sz="quarter" idx="4"/>
          </p:nvPr>
        </p:nvSpPr>
        <p:spPr/>
        <p:txBody>
          <a:bodyPr/>
          <a:lstStyle/>
          <a:p>
            <a:fld id="{EC394455-EBE5-457D-B188-43FCED0FE3BE}" type="slidenum">
              <a:rPr lang="en-GB" smtClean="0"/>
              <a:pPr/>
              <a:t>2</a:t>
            </a:fld>
            <a:endParaRPr lang="en-GB" dirty="0"/>
          </a:p>
        </p:txBody>
      </p:sp>
      <p:sp>
        <p:nvSpPr>
          <p:cNvPr id="64" name="Titel 2"/>
          <p:cNvSpPr>
            <a:spLocks noGrp="1"/>
          </p:cNvSpPr>
          <p:nvPr>
            <p:ph type="title"/>
          </p:nvPr>
        </p:nvSpPr>
        <p:spPr>
          <a:xfrm>
            <a:off x="201600" y="151116"/>
            <a:ext cx="6523846" cy="540000"/>
          </a:xfrm>
        </p:spPr>
        <p:txBody>
          <a:bodyPr vert="horz"/>
          <a:lstStyle/>
          <a:p>
            <a:r>
              <a:rPr lang="de-DE" sz="800" b="0">
                <a:solidFill>
                  <a:schemeClr val="tx1"/>
                </a:solidFill>
                <a:cs typeface="Arial" pitchFamily="34" charset="0"/>
              </a:rPr>
              <a:t>Studiendesign</a:t>
            </a:r>
            <a:br>
              <a:rPr lang="de-DE" sz="1600" b="1">
                <a:solidFill>
                  <a:schemeClr val="tx1"/>
                </a:solidFill>
                <a:cs typeface="Arial" pitchFamily="34" charset="0"/>
              </a:rPr>
            </a:br>
            <a:r>
              <a:rPr lang="de-DE"/>
              <a:t>Studiendesign</a:t>
            </a:r>
            <a:br>
              <a:rPr lang="de-DE"/>
            </a:br>
            <a:endParaRPr lang="de-DE" sz="1200" b="0"/>
          </a:p>
        </p:txBody>
      </p:sp>
      <p:sp>
        <p:nvSpPr>
          <p:cNvPr id="37" name="Abgerundetes Rechteck 24">
            <a:extLst>
              <a:ext uri="{FF2B5EF4-FFF2-40B4-BE49-F238E27FC236}">
                <a16:creationId xmlns:a16="http://schemas.microsoft.com/office/drawing/2014/main" id="{527ECDBD-BA03-42BB-B20F-4E7AA6C1755B}"/>
              </a:ext>
            </a:extLst>
          </p:cNvPr>
          <p:cNvSpPr/>
          <p:nvPr/>
        </p:nvSpPr>
        <p:spPr>
          <a:xfrm>
            <a:off x="3368893" y="2886534"/>
            <a:ext cx="5382562" cy="723900"/>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de-DE" sz="1100" dirty="0">
                <a:solidFill>
                  <a:schemeClr val="tx1"/>
                </a:solidFill>
              </a:rPr>
              <a:t>n=1.117 Interviews im Methoden-Split, davon:</a:t>
            </a:r>
          </a:p>
          <a:p>
            <a:pPr marL="177800"/>
            <a:r>
              <a:rPr lang="de-DE" sz="1100" dirty="0">
                <a:solidFill>
                  <a:schemeClr val="tx1"/>
                </a:solidFill>
              </a:rPr>
              <a:t>n=520 telefonische Interviews (CATI) </a:t>
            </a:r>
          </a:p>
          <a:p>
            <a:pPr marL="177800"/>
            <a:r>
              <a:rPr lang="de-DE" sz="1100" dirty="0">
                <a:solidFill>
                  <a:schemeClr val="tx1"/>
                </a:solidFill>
              </a:rPr>
              <a:t>n=597 Online-Interviews </a:t>
            </a:r>
          </a:p>
          <a:p>
            <a:pPr marL="177800"/>
            <a:r>
              <a:rPr lang="de-DE" sz="1100" dirty="0">
                <a:solidFill>
                  <a:schemeClr val="tx1"/>
                </a:solidFill>
              </a:rPr>
              <a:t>mit Personen, die in Sachsen-Anhalt leben.</a:t>
            </a:r>
          </a:p>
        </p:txBody>
      </p:sp>
      <p:sp>
        <p:nvSpPr>
          <p:cNvPr id="38" name="Abgerundetes Rechteck 24">
            <a:extLst>
              <a:ext uri="{FF2B5EF4-FFF2-40B4-BE49-F238E27FC236}">
                <a16:creationId xmlns:a16="http://schemas.microsoft.com/office/drawing/2014/main" id="{92772061-DB84-4032-9CBD-4E2ABC37EA71}"/>
              </a:ext>
            </a:extLst>
          </p:cNvPr>
          <p:cNvSpPr/>
          <p:nvPr/>
        </p:nvSpPr>
        <p:spPr>
          <a:xfrm>
            <a:off x="3368893" y="3698525"/>
            <a:ext cx="5382562" cy="412275"/>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de-DE" sz="1100" dirty="0">
                <a:solidFill>
                  <a:schemeClr val="tx1"/>
                </a:solidFill>
              </a:rPr>
              <a:t>27.02.2023 – 20.03.2023</a:t>
            </a:r>
            <a:br>
              <a:rPr lang="de-DE" sz="1100" dirty="0">
                <a:solidFill>
                  <a:schemeClr val="tx1"/>
                </a:solidFill>
              </a:rPr>
            </a:br>
            <a:r>
              <a:rPr lang="de-DE" sz="1100" dirty="0">
                <a:solidFill>
                  <a:schemeClr val="tx1"/>
                </a:solidFill>
              </a:rPr>
              <a:t>durchschnittliche Befragungsdauer: Ø 16,3 Minuten </a:t>
            </a:r>
          </a:p>
        </p:txBody>
      </p:sp>
      <p:grpSp>
        <p:nvGrpSpPr>
          <p:cNvPr id="40" name="Gruppieren 39">
            <a:extLst>
              <a:ext uri="{FF2B5EF4-FFF2-40B4-BE49-F238E27FC236}">
                <a16:creationId xmlns:a16="http://schemas.microsoft.com/office/drawing/2014/main" id="{E308F0C2-3F98-51BB-CA41-2791AC4B9950}"/>
              </a:ext>
            </a:extLst>
          </p:cNvPr>
          <p:cNvGrpSpPr/>
          <p:nvPr/>
        </p:nvGrpSpPr>
        <p:grpSpPr>
          <a:xfrm>
            <a:off x="3368893" y="1007933"/>
            <a:ext cx="5382562" cy="600164"/>
            <a:chOff x="3368893" y="1007933"/>
            <a:chExt cx="5382562" cy="600164"/>
          </a:xfrm>
        </p:grpSpPr>
        <p:sp>
          <p:nvSpPr>
            <p:cNvPr id="29" name="Abgerundetes Rechteck 24">
              <a:extLst>
                <a:ext uri="{FF2B5EF4-FFF2-40B4-BE49-F238E27FC236}">
                  <a16:creationId xmlns:a16="http://schemas.microsoft.com/office/drawing/2014/main" id="{7A050E90-D614-418E-BC11-1868BA1C5EC4}"/>
                </a:ext>
              </a:extLst>
            </p:cNvPr>
            <p:cNvSpPr/>
            <p:nvPr/>
          </p:nvSpPr>
          <p:spPr>
            <a:xfrm>
              <a:off x="3368893" y="1020536"/>
              <a:ext cx="5382562" cy="564424"/>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endParaRPr lang="en-GB" sz="1200" dirty="0">
                <a:solidFill>
                  <a:schemeClr val="tx1"/>
                </a:solidFill>
              </a:endParaRPr>
            </a:p>
          </p:txBody>
        </p:sp>
        <p:sp>
          <p:nvSpPr>
            <p:cNvPr id="3" name="Textfeld 2">
              <a:extLst>
                <a:ext uri="{FF2B5EF4-FFF2-40B4-BE49-F238E27FC236}">
                  <a16:creationId xmlns:a16="http://schemas.microsoft.com/office/drawing/2014/main" id="{877B585B-FC85-459E-88BC-55FEA7442FD5}"/>
                </a:ext>
              </a:extLst>
            </p:cNvPr>
            <p:cNvSpPr txBox="1"/>
            <p:nvPr/>
          </p:nvSpPr>
          <p:spPr>
            <a:xfrm>
              <a:off x="3511803" y="1007933"/>
              <a:ext cx="5223644" cy="600164"/>
            </a:xfrm>
            <a:prstGeom prst="rect">
              <a:avLst/>
            </a:prstGeom>
            <a:noFill/>
          </p:spPr>
          <p:txBody>
            <a:bodyPr wrap="square" rtlCol="0">
              <a:spAutoFit/>
            </a:bodyPr>
            <a:lstStyle/>
            <a:p>
              <a:r>
                <a:rPr lang="de-DE" sz="1100" dirty="0"/>
                <a:t>Die Untersuchung bildet die Sorgen der Bürger und die Einschätzung des öffentlich-rechtlichen Rundfunks in Sachsen-Anhalt ab und beleuchtet den gewünschten Umgang mit der Rundfunkgebühr.</a:t>
              </a:r>
              <a:endParaRPr lang="en-GB" sz="1100" dirty="0"/>
            </a:p>
          </p:txBody>
        </p:sp>
      </p:grpSp>
      <p:grpSp>
        <p:nvGrpSpPr>
          <p:cNvPr id="39" name="Gruppieren 38">
            <a:extLst>
              <a:ext uri="{FF2B5EF4-FFF2-40B4-BE49-F238E27FC236}">
                <a16:creationId xmlns:a16="http://schemas.microsoft.com/office/drawing/2014/main" id="{55CD2F25-43CA-BBD3-9AB3-660B08CDB195}"/>
              </a:ext>
            </a:extLst>
          </p:cNvPr>
          <p:cNvGrpSpPr/>
          <p:nvPr/>
        </p:nvGrpSpPr>
        <p:grpSpPr>
          <a:xfrm>
            <a:off x="3352885" y="2198279"/>
            <a:ext cx="5382562" cy="600164"/>
            <a:chOff x="3352885" y="2209070"/>
            <a:chExt cx="5382562" cy="600164"/>
          </a:xfrm>
        </p:grpSpPr>
        <p:sp>
          <p:nvSpPr>
            <p:cNvPr id="36" name="Abgerundetes Rechteck 24">
              <a:extLst>
                <a:ext uri="{FF2B5EF4-FFF2-40B4-BE49-F238E27FC236}">
                  <a16:creationId xmlns:a16="http://schemas.microsoft.com/office/drawing/2014/main" id="{6D9F6AB5-86E1-4368-B258-E40C155EAFE2}"/>
                </a:ext>
              </a:extLst>
            </p:cNvPr>
            <p:cNvSpPr/>
            <p:nvPr/>
          </p:nvSpPr>
          <p:spPr>
            <a:xfrm>
              <a:off x="3352885" y="2209070"/>
              <a:ext cx="5382562" cy="600164"/>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eaLnBrk="0" fontAlgn="base" latinLnBrk="0" hangingPunct="0">
                <a:lnSpc>
                  <a:spcPct val="100000"/>
                </a:lnSpc>
                <a:spcBef>
                  <a:spcPct val="0"/>
                </a:spcBef>
                <a:spcAft>
                  <a:spcPct val="0"/>
                </a:spcAft>
                <a:buClrTx/>
                <a:buSzTx/>
                <a:buFontTx/>
                <a:buNone/>
                <a:tabLst/>
              </a:pPr>
              <a:endParaRPr kumimoji="0" lang="en-GB" altLang="de-DE" sz="1100" b="0" i="0" u="none" strike="noStrike" cap="none" normalizeH="0" baseline="0" dirty="0">
                <a:ln>
                  <a:noFill/>
                </a:ln>
                <a:solidFill>
                  <a:schemeClr val="tx1"/>
                </a:solidFill>
                <a:effectLst/>
              </a:endParaRPr>
            </a:p>
          </p:txBody>
        </p:sp>
        <p:sp>
          <p:nvSpPr>
            <p:cNvPr id="7" name="Textfeld 6">
              <a:extLst>
                <a:ext uri="{FF2B5EF4-FFF2-40B4-BE49-F238E27FC236}">
                  <a16:creationId xmlns:a16="http://schemas.microsoft.com/office/drawing/2014/main" id="{F0D56560-EE3F-49EB-A743-F89C1D083946}"/>
                </a:ext>
              </a:extLst>
            </p:cNvPr>
            <p:cNvSpPr txBox="1"/>
            <p:nvPr/>
          </p:nvSpPr>
          <p:spPr>
            <a:xfrm>
              <a:off x="3457441" y="2209070"/>
              <a:ext cx="5214119" cy="600164"/>
            </a:xfrm>
            <a:prstGeom prst="rect">
              <a:avLst/>
            </a:prstGeom>
            <a:noFill/>
          </p:spPr>
          <p:txBody>
            <a:bodyPr wrap="square" rtlCol="0">
              <a:spAutoFit/>
            </a:bodyPr>
            <a:lstStyle/>
            <a:p>
              <a:pPr marL="171450" marR="0" lvl="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r>
                <a:rPr lang="de-DE" sz="1100" dirty="0"/>
                <a:t>Personen ab 18 Jahren, die in Sachsen-Anhalt leben</a:t>
              </a:r>
            </a:p>
            <a:p>
              <a:pPr marL="171450" marR="0" lvl="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100" dirty="0"/>
                <a:t>r</a:t>
              </a:r>
              <a:r>
                <a:rPr kumimoji="0" lang="de-DE" altLang="de-DE" sz="1100" b="0" i="0" u="none" strike="noStrike" cap="none" normalizeH="0" baseline="0" dirty="0">
                  <a:ln>
                    <a:noFill/>
                  </a:ln>
                  <a:solidFill>
                    <a:schemeClr val="tx1"/>
                  </a:solidFill>
                  <a:effectLst/>
                </a:rPr>
                <a:t>epräsentativ ausgewählt </a:t>
              </a:r>
            </a:p>
            <a:p>
              <a:pPr marL="171450" marR="0" lvl="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100" dirty="0"/>
                <a:t>quotiert nach Alter und Geschlecht</a:t>
              </a:r>
              <a:endParaRPr kumimoji="0" lang="en-GB" altLang="de-DE" sz="1100" b="0" i="0" u="none" strike="noStrike" cap="none" normalizeH="0" baseline="0" dirty="0">
                <a:ln>
                  <a:noFill/>
                </a:ln>
                <a:solidFill>
                  <a:schemeClr val="tx1"/>
                </a:solidFill>
                <a:effectLst/>
              </a:endParaRPr>
            </a:p>
          </p:txBody>
        </p:sp>
      </p:grpSp>
      <p:sp>
        <p:nvSpPr>
          <p:cNvPr id="20" name="Abgerundetes Rechteck 24">
            <a:extLst>
              <a:ext uri="{FF2B5EF4-FFF2-40B4-BE49-F238E27FC236}">
                <a16:creationId xmlns:a16="http://schemas.microsoft.com/office/drawing/2014/main" id="{23851F26-ED17-C17B-1495-DEFEBDDD1933}"/>
              </a:ext>
            </a:extLst>
          </p:cNvPr>
          <p:cNvSpPr/>
          <p:nvPr/>
        </p:nvSpPr>
        <p:spPr>
          <a:xfrm>
            <a:off x="3368893" y="1696188"/>
            <a:ext cx="5382562" cy="414000"/>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de-DE" sz="1100" dirty="0">
                <a:solidFill>
                  <a:schemeClr val="tx1"/>
                </a:solidFill>
              </a:rPr>
              <a:t>Online-Interviews in quo PEOPLE – dem Online-Panel der infas quo GmbH</a:t>
            </a:r>
          </a:p>
          <a:p>
            <a:pPr marL="177800"/>
            <a:r>
              <a:rPr lang="de-DE" sz="1100" dirty="0">
                <a:solidFill>
                  <a:schemeClr val="tx1"/>
                </a:solidFill>
              </a:rPr>
              <a:t>Telefonische Interviews in einer bevölkerungs-repräsentativen Stichprobe</a:t>
            </a:r>
          </a:p>
        </p:txBody>
      </p:sp>
      <p:grpSp>
        <p:nvGrpSpPr>
          <p:cNvPr id="44" name="Gruppieren 43">
            <a:extLst>
              <a:ext uri="{FF2B5EF4-FFF2-40B4-BE49-F238E27FC236}">
                <a16:creationId xmlns:a16="http://schemas.microsoft.com/office/drawing/2014/main" id="{861EAE7F-FB25-8580-CC7B-33162E51A39D}"/>
              </a:ext>
            </a:extLst>
          </p:cNvPr>
          <p:cNvGrpSpPr/>
          <p:nvPr/>
        </p:nvGrpSpPr>
        <p:grpSpPr>
          <a:xfrm>
            <a:off x="599357" y="2284313"/>
            <a:ext cx="2500479" cy="432000"/>
            <a:chOff x="599357" y="2270667"/>
            <a:chExt cx="2500479" cy="432000"/>
          </a:xfrm>
        </p:grpSpPr>
        <p:sp>
          <p:nvSpPr>
            <p:cNvPr id="11" name="Ellipse 10"/>
            <p:cNvSpPr/>
            <p:nvPr userDrawn="1"/>
          </p:nvSpPr>
          <p:spPr>
            <a:xfrm>
              <a:off x="599357" y="2270667"/>
              <a:ext cx="432000" cy="432000"/>
            </a:xfrm>
            <a:prstGeom prst="ellipse">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3</a:t>
              </a:r>
            </a:p>
          </p:txBody>
        </p:sp>
        <p:cxnSp>
          <p:nvCxnSpPr>
            <p:cNvPr id="13" name="Gerade Verbindung 12"/>
            <p:cNvCxnSpPr>
              <a:cxnSpLocks/>
            </p:cNvCxnSpPr>
            <p:nvPr userDrawn="1"/>
          </p:nvCxnSpPr>
          <p:spPr>
            <a:xfrm>
              <a:off x="1031357" y="2486667"/>
              <a:ext cx="144594" cy="0"/>
            </a:xfrm>
            <a:prstGeom prst="line">
              <a:avLst/>
            </a:prstGeom>
            <a:ln w="28575">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userDrawn="1"/>
          </p:nvSpPr>
          <p:spPr>
            <a:xfrm>
              <a:off x="1175951" y="2360667"/>
              <a:ext cx="1923885" cy="252000"/>
            </a:xfrm>
            <a:prstGeom prst="roundRect">
              <a:avLst/>
            </a:prstGeom>
            <a:no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a:solidFill>
                    <a:srgbClr val="3EAEE4"/>
                  </a:solidFill>
                  <a:cs typeface="Arial" pitchFamily="34" charset="0"/>
                </a:rPr>
                <a:t>Zielgruppe</a:t>
              </a:r>
            </a:p>
          </p:txBody>
        </p:sp>
      </p:grpSp>
      <p:grpSp>
        <p:nvGrpSpPr>
          <p:cNvPr id="43" name="Gruppieren 42">
            <a:extLst>
              <a:ext uri="{FF2B5EF4-FFF2-40B4-BE49-F238E27FC236}">
                <a16:creationId xmlns:a16="http://schemas.microsoft.com/office/drawing/2014/main" id="{242C3ADE-5789-E721-4720-9549E6FC55CB}"/>
              </a:ext>
            </a:extLst>
          </p:cNvPr>
          <p:cNvGrpSpPr/>
          <p:nvPr/>
        </p:nvGrpSpPr>
        <p:grpSpPr>
          <a:xfrm>
            <a:off x="599357" y="2971809"/>
            <a:ext cx="2500479" cy="432000"/>
            <a:chOff x="600688" y="3033815"/>
            <a:chExt cx="2500479" cy="432000"/>
          </a:xfrm>
        </p:grpSpPr>
        <p:sp>
          <p:nvSpPr>
            <p:cNvPr id="22" name="Ellipse 21"/>
            <p:cNvSpPr/>
            <p:nvPr userDrawn="1"/>
          </p:nvSpPr>
          <p:spPr>
            <a:xfrm>
              <a:off x="600688" y="3033815"/>
              <a:ext cx="432000" cy="432000"/>
            </a:xfrm>
            <a:prstGeom prst="ellipse">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4</a:t>
              </a:r>
            </a:p>
          </p:txBody>
        </p:sp>
        <p:cxnSp>
          <p:nvCxnSpPr>
            <p:cNvPr id="23" name="Gerade Verbindung 22"/>
            <p:cNvCxnSpPr>
              <a:cxnSpLocks/>
            </p:cNvCxnSpPr>
            <p:nvPr userDrawn="1"/>
          </p:nvCxnSpPr>
          <p:spPr>
            <a:xfrm>
              <a:off x="1032688" y="3249815"/>
              <a:ext cx="144594" cy="0"/>
            </a:xfrm>
            <a:prstGeom prst="line">
              <a:avLst/>
            </a:prstGeom>
            <a:ln w="28575">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Abgerundetes Rechteck 23"/>
            <p:cNvSpPr/>
            <p:nvPr userDrawn="1"/>
          </p:nvSpPr>
          <p:spPr>
            <a:xfrm>
              <a:off x="1177282" y="3123815"/>
              <a:ext cx="1923885" cy="252000"/>
            </a:xfrm>
            <a:prstGeom prst="roundRect">
              <a:avLst/>
            </a:prstGeom>
            <a:no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3EAEE4"/>
                  </a:solidFill>
                  <a:cs typeface="Arial" pitchFamily="34" charset="0"/>
                </a:rPr>
                <a:t>Stichprobe</a:t>
              </a:r>
            </a:p>
          </p:txBody>
        </p:sp>
      </p:grpSp>
      <p:grpSp>
        <p:nvGrpSpPr>
          <p:cNvPr id="42" name="Gruppieren 41">
            <a:extLst>
              <a:ext uri="{FF2B5EF4-FFF2-40B4-BE49-F238E27FC236}">
                <a16:creationId xmlns:a16="http://schemas.microsoft.com/office/drawing/2014/main" id="{4312BA12-9527-964C-D8CE-C2DC39786E87}"/>
              </a:ext>
            </a:extLst>
          </p:cNvPr>
          <p:cNvGrpSpPr/>
          <p:nvPr/>
        </p:nvGrpSpPr>
        <p:grpSpPr>
          <a:xfrm>
            <a:off x="599357" y="3599992"/>
            <a:ext cx="2500479" cy="432000"/>
            <a:chOff x="599357" y="3632985"/>
            <a:chExt cx="2500479" cy="432000"/>
          </a:xfrm>
        </p:grpSpPr>
        <p:sp>
          <p:nvSpPr>
            <p:cNvPr id="55" name="Ellipse 54"/>
            <p:cNvSpPr/>
            <p:nvPr/>
          </p:nvSpPr>
          <p:spPr>
            <a:xfrm>
              <a:off x="599357" y="3632985"/>
              <a:ext cx="432000" cy="432000"/>
            </a:xfrm>
            <a:prstGeom prst="ellipse">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5</a:t>
              </a:r>
            </a:p>
          </p:txBody>
        </p:sp>
        <p:cxnSp>
          <p:nvCxnSpPr>
            <p:cNvPr id="56" name="Gerade Verbindung 55"/>
            <p:cNvCxnSpPr>
              <a:cxnSpLocks/>
            </p:cNvCxnSpPr>
            <p:nvPr/>
          </p:nvCxnSpPr>
          <p:spPr>
            <a:xfrm>
              <a:off x="1031357" y="3848985"/>
              <a:ext cx="144594" cy="0"/>
            </a:xfrm>
            <a:prstGeom prst="line">
              <a:avLst/>
            </a:prstGeom>
            <a:ln w="28575">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Abgerundetes Rechteck 57"/>
            <p:cNvSpPr/>
            <p:nvPr/>
          </p:nvSpPr>
          <p:spPr>
            <a:xfrm>
              <a:off x="1175951" y="3722985"/>
              <a:ext cx="1923885" cy="252000"/>
            </a:xfrm>
            <a:prstGeom prst="roundRect">
              <a:avLst/>
            </a:prstGeom>
            <a:no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3EAEE4"/>
                  </a:solidFill>
                  <a:cs typeface="Arial" pitchFamily="34" charset="0"/>
                </a:rPr>
                <a:t>Zeitraum / Dauer</a:t>
              </a:r>
            </a:p>
          </p:txBody>
        </p:sp>
      </p:grpSp>
      <p:grpSp>
        <p:nvGrpSpPr>
          <p:cNvPr id="45" name="Gruppieren 44">
            <a:extLst>
              <a:ext uri="{FF2B5EF4-FFF2-40B4-BE49-F238E27FC236}">
                <a16:creationId xmlns:a16="http://schemas.microsoft.com/office/drawing/2014/main" id="{ECA3D57B-0ACA-2D42-B094-7DD42A13257E}"/>
              </a:ext>
            </a:extLst>
          </p:cNvPr>
          <p:cNvGrpSpPr/>
          <p:nvPr/>
        </p:nvGrpSpPr>
        <p:grpSpPr>
          <a:xfrm>
            <a:off x="599357" y="1687578"/>
            <a:ext cx="2500479" cy="432000"/>
            <a:chOff x="600688" y="1695220"/>
            <a:chExt cx="2500479" cy="432000"/>
          </a:xfrm>
        </p:grpSpPr>
        <p:sp>
          <p:nvSpPr>
            <p:cNvPr id="15" name="Ellipse 14">
              <a:extLst>
                <a:ext uri="{FF2B5EF4-FFF2-40B4-BE49-F238E27FC236}">
                  <a16:creationId xmlns:a16="http://schemas.microsoft.com/office/drawing/2014/main" id="{BC09BA24-6CCA-BAEA-5887-A71CF7C8A94F}"/>
                </a:ext>
              </a:extLst>
            </p:cNvPr>
            <p:cNvSpPr/>
            <p:nvPr userDrawn="1"/>
          </p:nvSpPr>
          <p:spPr>
            <a:xfrm>
              <a:off x="600688" y="1695220"/>
              <a:ext cx="432000" cy="432000"/>
            </a:xfrm>
            <a:prstGeom prst="ellipse">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2</a:t>
              </a:r>
            </a:p>
          </p:txBody>
        </p:sp>
        <p:cxnSp>
          <p:nvCxnSpPr>
            <p:cNvPr id="16" name="Gerade Verbindung 22">
              <a:extLst>
                <a:ext uri="{FF2B5EF4-FFF2-40B4-BE49-F238E27FC236}">
                  <a16:creationId xmlns:a16="http://schemas.microsoft.com/office/drawing/2014/main" id="{29CF1612-9469-278B-270C-ED8ECB8DB2F4}"/>
                </a:ext>
              </a:extLst>
            </p:cNvPr>
            <p:cNvCxnSpPr>
              <a:cxnSpLocks/>
            </p:cNvCxnSpPr>
            <p:nvPr userDrawn="1"/>
          </p:nvCxnSpPr>
          <p:spPr>
            <a:xfrm>
              <a:off x="1032688" y="1911220"/>
              <a:ext cx="144594" cy="0"/>
            </a:xfrm>
            <a:prstGeom prst="line">
              <a:avLst/>
            </a:prstGeom>
            <a:ln w="28575">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Abgerundetes Rechteck 23">
              <a:extLst>
                <a:ext uri="{FF2B5EF4-FFF2-40B4-BE49-F238E27FC236}">
                  <a16:creationId xmlns:a16="http://schemas.microsoft.com/office/drawing/2014/main" id="{601F29B4-6E9E-F1A4-221C-5F2945C1D2A6}"/>
                </a:ext>
              </a:extLst>
            </p:cNvPr>
            <p:cNvSpPr/>
            <p:nvPr userDrawn="1"/>
          </p:nvSpPr>
          <p:spPr>
            <a:xfrm>
              <a:off x="1177282" y="1785220"/>
              <a:ext cx="1923885" cy="252000"/>
            </a:xfrm>
            <a:prstGeom prst="roundRect">
              <a:avLst/>
            </a:prstGeom>
            <a:no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3EAEE4"/>
                  </a:solidFill>
                  <a:cs typeface="Arial" pitchFamily="34" charset="0"/>
                </a:rPr>
                <a:t>Methode</a:t>
              </a:r>
            </a:p>
          </p:txBody>
        </p:sp>
      </p:grpSp>
      <p:grpSp>
        <p:nvGrpSpPr>
          <p:cNvPr id="47" name="Gruppieren 46">
            <a:extLst>
              <a:ext uri="{FF2B5EF4-FFF2-40B4-BE49-F238E27FC236}">
                <a16:creationId xmlns:a16="http://schemas.microsoft.com/office/drawing/2014/main" id="{B39071EB-317A-DC53-73EB-7205304CC9D8}"/>
              </a:ext>
            </a:extLst>
          </p:cNvPr>
          <p:cNvGrpSpPr/>
          <p:nvPr/>
        </p:nvGrpSpPr>
        <p:grpSpPr>
          <a:xfrm>
            <a:off x="599357" y="4097727"/>
            <a:ext cx="2500479" cy="432000"/>
            <a:chOff x="599357" y="4097727"/>
            <a:chExt cx="2500479" cy="432000"/>
          </a:xfrm>
        </p:grpSpPr>
        <p:sp>
          <p:nvSpPr>
            <p:cNvPr id="4" name="Ellipse 3">
              <a:extLst>
                <a:ext uri="{FF2B5EF4-FFF2-40B4-BE49-F238E27FC236}">
                  <a16:creationId xmlns:a16="http://schemas.microsoft.com/office/drawing/2014/main" id="{995971BF-FB6C-5A72-F961-2DCD05867482}"/>
                </a:ext>
              </a:extLst>
            </p:cNvPr>
            <p:cNvSpPr/>
            <p:nvPr/>
          </p:nvSpPr>
          <p:spPr>
            <a:xfrm>
              <a:off x="599357" y="4097727"/>
              <a:ext cx="432000" cy="432000"/>
            </a:xfrm>
            <a:prstGeom prst="ellipse">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6</a:t>
              </a:r>
            </a:p>
          </p:txBody>
        </p:sp>
        <p:cxnSp>
          <p:nvCxnSpPr>
            <p:cNvPr id="21" name="Gerade Verbindung 55">
              <a:extLst>
                <a:ext uri="{FF2B5EF4-FFF2-40B4-BE49-F238E27FC236}">
                  <a16:creationId xmlns:a16="http://schemas.microsoft.com/office/drawing/2014/main" id="{72A83370-D7F6-D0C2-EA5C-8AE567836076}"/>
                </a:ext>
              </a:extLst>
            </p:cNvPr>
            <p:cNvCxnSpPr>
              <a:cxnSpLocks/>
            </p:cNvCxnSpPr>
            <p:nvPr/>
          </p:nvCxnSpPr>
          <p:spPr>
            <a:xfrm>
              <a:off x="1031357" y="4313727"/>
              <a:ext cx="144594" cy="0"/>
            </a:xfrm>
            <a:prstGeom prst="line">
              <a:avLst/>
            </a:prstGeom>
            <a:ln w="28575">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Abgerundetes Rechteck 57">
              <a:extLst>
                <a:ext uri="{FF2B5EF4-FFF2-40B4-BE49-F238E27FC236}">
                  <a16:creationId xmlns:a16="http://schemas.microsoft.com/office/drawing/2014/main" id="{1BDCC144-D7C1-9670-190B-7BF00927F495}"/>
                </a:ext>
              </a:extLst>
            </p:cNvPr>
            <p:cNvSpPr/>
            <p:nvPr/>
          </p:nvSpPr>
          <p:spPr>
            <a:xfrm>
              <a:off x="1175951" y="4187727"/>
              <a:ext cx="1923885" cy="252000"/>
            </a:xfrm>
            <a:prstGeom prst="roundRect">
              <a:avLst/>
            </a:prstGeom>
            <a:no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3EAEE4"/>
                  </a:solidFill>
                  <a:cs typeface="Arial" pitchFamily="34" charset="0"/>
                </a:rPr>
                <a:t>Einschätzung</a:t>
              </a:r>
            </a:p>
          </p:txBody>
        </p:sp>
      </p:grpSp>
      <p:sp>
        <p:nvSpPr>
          <p:cNvPr id="26" name="Abgerundetes Rechteck 24">
            <a:extLst>
              <a:ext uri="{FF2B5EF4-FFF2-40B4-BE49-F238E27FC236}">
                <a16:creationId xmlns:a16="http://schemas.microsoft.com/office/drawing/2014/main" id="{BC3C52A3-CC28-99E3-2857-B20EDB833E0C}"/>
              </a:ext>
            </a:extLst>
          </p:cNvPr>
          <p:cNvSpPr/>
          <p:nvPr/>
        </p:nvSpPr>
        <p:spPr>
          <a:xfrm>
            <a:off x="3368893" y="4198893"/>
            <a:ext cx="5382562" cy="229669"/>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de-DE" sz="1100" dirty="0">
                <a:solidFill>
                  <a:schemeClr val="tx1"/>
                </a:solidFill>
              </a:rPr>
              <a:t>gewichtet nach Alter und Geschlecht für die Bevölkerung in Sachsen-Anhalt</a:t>
            </a:r>
          </a:p>
        </p:txBody>
      </p:sp>
    </p:spTree>
    <p:extLst>
      <p:ext uri="{BB962C8B-B14F-4D97-AF65-F5344CB8AC3E}">
        <p14:creationId xmlns:p14="http://schemas.microsoft.com/office/powerpoint/2010/main" val="4016107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1"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1B244FDF-1404-4644-A5D3-800ABF8E99DF}"/>
              </a:ext>
            </a:extLst>
          </p:cNvPr>
          <p:cNvSpPr/>
          <p:nvPr/>
        </p:nvSpPr>
        <p:spPr>
          <a:xfrm>
            <a:off x="6761181" y="3588125"/>
            <a:ext cx="2193258" cy="9537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uppieren 2"/>
          <p:cNvGrpSpPr/>
          <p:nvPr/>
        </p:nvGrpSpPr>
        <p:grpSpPr>
          <a:xfrm>
            <a:off x="-66674" y="-161104"/>
            <a:ext cx="9378314" cy="5392789"/>
            <a:chOff x="-66674" y="-161104"/>
            <a:chExt cx="9378314" cy="5392789"/>
          </a:xfrm>
        </p:grpSpPr>
        <p:sp>
          <p:nvSpPr>
            <p:cNvPr id="19" name="Rechteck 1"/>
            <p:cNvSpPr/>
            <p:nvPr userDrawn="1"/>
          </p:nvSpPr>
          <p:spPr>
            <a:xfrm>
              <a:off x="-66674" y="-73740"/>
              <a:ext cx="9378314" cy="5305425"/>
            </a:xfrm>
            <a:custGeom>
              <a:avLst/>
              <a:gdLst/>
              <a:ahLst/>
              <a:cxnLst/>
              <a:rect l="l" t="t" r="r" b="b"/>
              <a:pathLst>
                <a:path w="9378314" h="5305425">
                  <a:moveTo>
                    <a:pt x="7245627" y="1008064"/>
                  </a:moveTo>
                  <a:cubicBezTo>
                    <a:pt x="7049958" y="1008064"/>
                    <a:pt x="6891337" y="1166685"/>
                    <a:pt x="6891337" y="1362354"/>
                  </a:cubicBezTo>
                  <a:lnTo>
                    <a:pt x="6891337" y="4263749"/>
                  </a:lnTo>
                  <a:cubicBezTo>
                    <a:pt x="6891337" y="4459418"/>
                    <a:pt x="7049958" y="4618039"/>
                    <a:pt x="7245627" y="4618039"/>
                  </a:cubicBezTo>
                  <a:lnTo>
                    <a:pt x="8630958" y="4618039"/>
                  </a:lnTo>
                  <a:cubicBezTo>
                    <a:pt x="8826627" y="4618039"/>
                    <a:pt x="8985248" y="4459418"/>
                    <a:pt x="8985248" y="4263749"/>
                  </a:cubicBezTo>
                  <a:lnTo>
                    <a:pt x="8985248" y="1362354"/>
                  </a:lnTo>
                  <a:cubicBezTo>
                    <a:pt x="8985248" y="1166685"/>
                    <a:pt x="8826627" y="1008064"/>
                    <a:pt x="8630958" y="1008064"/>
                  </a:cubicBezTo>
                  <a:close/>
                  <a:moveTo>
                    <a:pt x="0" y="0"/>
                  </a:moveTo>
                  <a:lnTo>
                    <a:pt x="9378314" y="0"/>
                  </a:lnTo>
                  <a:lnTo>
                    <a:pt x="9378314" y="5305425"/>
                  </a:lnTo>
                  <a:lnTo>
                    <a:pt x="0" y="5305425"/>
                  </a:lnTo>
                  <a:lnTo>
                    <a:pt x="0" y="4618039"/>
                  </a:lnTo>
                  <a:lnTo>
                    <a:pt x="6285137" y="4618039"/>
                  </a:lnTo>
                  <a:cubicBezTo>
                    <a:pt x="6501557" y="4618039"/>
                    <a:pt x="6677000" y="4442596"/>
                    <a:pt x="6677000" y="4226176"/>
                  </a:cubicBezTo>
                  <a:lnTo>
                    <a:pt x="6677000" y="1399927"/>
                  </a:lnTo>
                  <a:cubicBezTo>
                    <a:pt x="6677000" y="1183507"/>
                    <a:pt x="6501557" y="1008064"/>
                    <a:pt x="6285137" y="1008064"/>
                  </a:cubicBezTo>
                  <a:lnTo>
                    <a:pt x="0" y="1008064"/>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userDrawn="1"/>
          </p:nvGrpSpPr>
          <p:grpSpPr>
            <a:xfrm>
              <a:off x="6837719" y="194595"/>
              <a:ext cx="879212" cy="330673"/>
              <a:chOff x="6830747" y="319088"/>
              <a:chExt cx="1620837" cy="609600"/>
            </a:xfrm>
          </p:grpSpPr>
          <p:sp>
            <p:nvSpPr>
              <p:cNvPr id="11"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8" name="Gerade Verbindung 7"/>
            <p:cNvCxnSpPr/>
            <p:nvPr userDrawn="1"/>
          </p:nvCxnSpPr>
          <p:spPr>
            <a:xfrm>
              <a:off x="6607119"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hteck 23"/>
            <p:cNvSpPr/>
            <p:nvPr userDrawn="1"/>
          </p:nvSpPr>
          <p:spPr>
            <a:xfrm>
              <a:off x="7704000"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p:cNvSpPr txBox="1"/>
          <p:nvPr/>
        </p:nvSpPr>
        <p:spPr>
          <a:xfrm>
            <a:off x="6912000" y="1149762"/>
            <a:ext cx="1997615" cy="1966216"/>
          </a:xfrm>
          <a:prstGeom prst="rect">
            <a:avLst/>
          </a:prstGeom>
          <a:noFill/>
        </p:spPr>
        <p:txBody>
          <a:bodyPr wrap="square" rtlCol="0">
            <a:noAutofit/>
          </a:bodyPr>
          <a:lstStyle/>
          <a:p>
            <a:r>
              <a:rPr lang="de-DE" sz="1200" dirty="0"/>
              <a:t>Die wichtigsten Fernsehsender sind ARD und ZDF. Als 3. Programm hat der MDR eine sehr hohe Reichweite in Sachsen-Anhalt.  </a:t>
            </a:r>
          </a:p>
        </p:txBody>
      </p:sp>
      <p:sp>
        <p:nvSpPr>
          <p:cNvPr id="46" name="Titel 5"/>
          <p:cNvSpPr txBox="1">
            <a:spLocks/>
          </p:cNvSpPr>
          <p:nvPr/>
        </p:nvSpPr>
        <p:spPr>
          <a:xfrm>
            <a:off x="209180" y="146746"/>
            <a:ext cx="7050491" cy="648000"/>
          </a:xfrm>
          <a:prstGeom prst="rect">
            <a:avLst/>
          </a:prstGeom>
        </p:spPr>
        <p:txBody>
          <a:bodyPr/>
          <a:lstStyle>
            <a:lvl1pPr algn="l" defTabSz="779252" rtl="0" eaLnBrk="1" latinLnBrk="0" hangingPunct="1">
              <a:spcBef>
                <a:spcPct val="0"/>
              </a:spcBef>
              <a:buNone/>
              <a:defRPr sz="2200" b="1" kern="1200">
                <a:solidFill>
                  <a:schemeClr val="tx1"/>
                </a:solidFill>
                <a:latin typeface="+mj-lt"/>
                <a:ea typeface="+mj-ea"/>
                <a:cs typeface="+mj-cs"/>
              </a:defRPr>
            </a:lvl1pPr>
          </a:lstStyle>
          <a:p>
            <a:r>
              <a:rPr lang="de-DE" sz="1600" dirty="0"/>
              <a:t>ERGEBNISSE</a:t>
            </a:r>
          </a:p>
          <a:p>
            <a:r>
              <a:rPr lang="de-DE" sz="1600" dirty="0"/>
              <a:t>Fernsehsendernutzung</a:t>
            </a:r>
          </a:p>
          <a:p>
            <a:endParaRPr lang="de-DE" sz="1100" dirty="0"/>
          </a:p>
          <a:p>
            <a:endParaRPr lang="de-DE" sz="1600" b="1" dirty="0"/>
          </a:p>
        </p:txBody>
      </p:sp>
      <p:sp>
        <p:nvSpPr>
          <p:cNvPr id="6" name="Foliennummernplatzhalter 5">
            <a:extLst>
              <a:ext uri="{FF2B5EF4-FFF2-40B4-BE49-F238E27FC236}">
                <a16:creationId xmlns:a16="http://schemas.microsoft.com/office/drawing/2014/main" id="{364C505F-A86A-4C88-BC8C-5051ED165019}"/>
              </a:ext>
            </a:extLst>
          </p:cNvPr>
          <p:cNvSpPr>
            <a:spLocks noGrp="1"/>
          </p:cNvSpPr>
          <p:nvPr>
            <p:ph type="sldNum" sz="quarter" idx="4"/>
          </p:nvPr>
        </p:nvSpPr>
        <p:spPr/>
        <p:txBody>
          <a:bodyPr/>
          <a:lstStyle/>
          <a:p>
            <a:fld id="{EC394455-EBE5-457D-B188-43FCED0FE3BE}" type="slidenum">
              <a:rPr lang="de-DE" smtClean="0"/>
              <a:pPr/>
              <a:t>3</a:t>
            </a:fld>
            <a:endParaRPr lang="de-DE" dirty="0"/>
          </a:p>
        </p:txBody>
      </p:sp>
      <p:sp>
        <p:nvSpPr>
          <p:cNvPr id="34" name="Rechteck 23"/>
          <p:cNvSpPr/>
          <p:nvPr/>
        </p:nvSpPr>
        <p:spPr>
          <a:xfrm rot="10800000">
            <a:off x="7704000"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F8E08AFE-9876-45AC-A84E-ED7DF64DE379}"/>
              </a:ext>
            </a:extLst>
          </p:cNvPr>
          <p:cNvSpPr>
            <a:spLocks noGrp="1"/>
          </p:cNvSpPr>
          <p:nvPr>
            <p:ph type="ftr" sz="quarter" idx="3"/>
          </p:nvPr>
        </p:nvSpPr>
        <p:spPr/>
        <p:txBody>
          <a:bodyPr/>
          <a:lstStyle/>
          <a:p>
            <a:pPr>
              <a:lnSpc>
                <a:spcPts val="1108"/>
              </a:lnSpc>
            </a:pPr>
            <a:r>
              <a:rPr lang="de-DE" dirty="0"/>
              <a:t>infas quo | Bürgerumfrage Sachsen-Anhalt – öffentlich-rechtlicher Rundfunk</a:t>
            </a:r>
          </a:p>
        </p:txBody>
      </p:sp>
      <p:sp>
        <p:nvSpPr>
          <p:cNvPr id="81" name="Textfeld 80">
            <a:extLst>
              <a:ext uri="{FF2B5EF4-FFF2-40B4-BE49-F238E27FC236}">
                <a16:creationId xmlns:a16="http://schemas.microsoft.com/office/drawing/2014/main" id="{78911659-43DF-44CB-B63C-8AEA99D7B924}"/>
              </a:ext>
            </a:extLst>
          </p:cNvPr>
          <p:cNvSpPr txBox="1"/>
          <p:nvPr/>
        </p:nvSpPr>
        <p:spPr>
          <a:xfrm>
            <a:off x="6912000" y="3588125"/>
            <a:ext cx="1908544" cy="941627"/>
          </a:xfrm>
          <a:prstGeom prst="rect">
            <a:avLst/>
          </a:prstGeom>
          <a:noFill/>
        </p:spPr>
        <p:txBody>
          <a:bodyPr wrap="square" rtlCol="0" anchor="t">
            <a:noAutofit/>
          </a:bodyPr>
          <a:lstStyle/>
          <a:p>
            <a:r>
              <a:rPr lang="de-DE" sz="800" dirty="0"/>
              <a:t>Frage F14: Auf welchen Sendern haben Sie innerhalb der letzten 14 Tage Sendungen gesehen? </a:t>
            </a:r>
          </a:p>
          <a:p>
            <a:endParaRPr lang="de-DE" sz="800" dirty="0"/>
          </a:p>
          <a:p>
            <a:r>
              <a:rPr lang="de-DE" sz="800" dirty="0"/>
              <a:t>n=1.004 Befragte</a:t>
            </a:r>
          </a:p>
        </p:txBody>
      </p:sp>
      <p:graphicFrame>
        <p:nvGraphicFramePr>
          <p:cNvPr id="42" name="Diagramm 41">
            <a:extLst>
              <a:ext uri="{FF2B5EF4-FFF2-40B4-BE49-F238E27FC236}">
                <a16:creationId xmlns:a16="http://schemas.microsoft.com/office/drawing/2014/main" id="{D826D351-34B8-4656-84D4-75DE4B762A04}"/>
              </a:ext>
            </a:extLst>
          </p:cNvPr>
          <p:cNvGraphicFramePr/>
          <p:nvPr>
            <p:extLst>
              <p:ext uri="{D42A27DB-BD31-4B8C-83A1-F6EECF244321}">
                <p14:modId xmlns:p14="http://schemas.microsoft.com/office/powerpoint/2010/main" val="3937385314"/>
              </p:ext>
            </p:extLst>
          </p:nvPr>
        </p:nvGraphicFramePr>
        <p:xfrm>
          <a:off x="2590137" y="1330405"/>
          <a:ext cx="1665605" cy="3133231"/>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feld 27">
            <a:extLst>
              <a:ext uri="{FF2B5EF4-FFF2-40B4-BE49-F238E27FC236}">
                <a16:creationId xmlns:a16="http://schemas.microsoft.com/office/drawing/2014/main" id="{F02C51D3-CDF4-7460-AA8A-EE5B0EAA1D38}"/>
              </a:ext>
            </a:extLst>
          </p:cNvPr>
          <p:cNvSpPr txBox="1"/>
          <p:nvPr/>
        </p:nvSpPr>
        <p:spPr>
          <a:xfrm>
            <a:off x="618899" y="1040400"/>
            <a:ext cx="2561029" cy="317500"/>
          </a:xfrm>
          <a:prstGeom prst="rect">
            <a:avLst/>
          </a:prstGeom>
          <a:noFill/>
        </p:spPr>
        <p:txBody>
          <a:bodyPr wrap="square" rtlCol="0" anchor="ctr">
            <a:noAutofit/>
          </a:bodyPr>
          <a:lstStyle/>
          <a:p>
            <a:pPr algn="ctr"/>
            <a:r>
              <a:rPr lang="de-DE" sz="1200" b="1" dirty="0"/>
              <a:t>In den letzten 14 Tagen gesehen</a:t>
            </a:r>
            <a:endParaRPr lang="de-DE" sz="1000" dirty="0"/>
          </a:p>
        </p:txBody>
      </p:sp>
      <p:sp>
        <p:nvSpPr>
          <p:cNvPr id="44" name="Textfeld 43">
            <a:extLst>
              <a:ext uri="{FF2B5EF4-FFF2-40B4-BE49-F238E27FC236}">
                <a16:creationId xmlns:a16="http://schemas.microsoft.com/office/drawing/2014/main" id="{5A12B0CF-F691-C291-0247-6C56032347E9}"/>
              </a:ext>
            </a:extLst>
          </p:cNvPr>
          <p:cNvSpPr txBox="1"/>
          <p:nvPr/>
        </p:nvSpPr>
        <p:spPr>
          <a:xfrm>
            <a:off x="1584531" y="4097258"/>
            <a:ext cx="1107692" cy="196264"/>
          </a:xfrm>
          <a:prstGeom prst="rect">
            <a:avLst/>
          </a:prstGeom>
          <a:noFill/>
        </p:spPr>
        <p:txBody>
          <a:bodyPr wrap="square" lIns="0" tIns="0" rIns="0" bIns="0" rtlCol="0" anchor="ctr">
            <a:noAutofit/>
          </a:bodyPr>
          <a:lstStyle/>
          <a:p>
            <a:pPr algn="r"/>
            <a:r>
              <a:rPr lang="de-DE" sz="1000" dirty="0"/>
              <a:t>Andere(r) Sender</a:t>
            </a:r>
            <a:endParaRPr lang="de-DE" sz="700" dirty="0"/>
          </a:p>
        </p:txBody>
      </p:sp>
      <p:pic>
        <p:nvPicPr>
          <p:cNvPr id="20" name="Grafik 19" descr="Ein Bild, das Grafiken, Logo, Symbol, Schrift enthält.&#10;&#10;Automatisch generierte Beschreibung">
            <a:extLst>
              <a:ext uri="{FF2B5EF4-FFF2-40B4-BE49-F238E27FC236}">
                <a16:creationId xmlns:a16="http://schemas.microsoft.com/office/drawing/2014/main" id="{FA5A9350-8E7E-5EBB-7882-08138CC8E1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3154" y="1749569"/>
            <a:ext cx="362415" cy="216000"/>
          </a:xfrm>
          <a:prstGeom prst="rect">
            <a:avLst/>
          </a:prstGeom>
        </p:spPr>
      </p:pic>
      <p:pic>
        <p:nvPicPr>
          <p:cNvPr id="22" name="Grafik 21">
            <a:extLst>
              <a:ext uri="{FF2B5EF4-FFF2-40B4-BE49-F238E27FC236}">
                <a16:creationId xmlns:a16="http://schemas.microsoft.com/office/drawing/2014/main" id="{FB8AF511-837E-04AD-E7FA-9F47E9A588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367003" y="3173899"/>
            <a:ext cx="116711" cy="480420"/>
          </a:xfrm>
          <a:prstGeom prst="rect">
            <a:avLst/>
          </a:prstGeom>
        </p:spPr>
      </p:pic>
      <p:pic>
        <p:nvPicPr>
          <p:cNvPr id="24" name="Grafik 23" descr="Ein Bild, das Grafiken, Schrift, Logo, Symbol enthält.&#10;&#10;Automatisch generierte Beschreibung">
            <a:extLst>
              <a:ext uri="{FF2B5EF4-FFF2-40B4-BE49-F238E27FC236}">
                <a16:creationId xmlns:a16="http://schemas.microsoft.com/office/drawing/2014/main" id="{0E34D2E4-EAA6-E22C-D989-8B7CD8C2DA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5067" y="1490468"/>
            <a:ext cx="470502" cy="216000"/>
          </a:xfrm>
          <a:prstGeom prst="rect">
            <a:avLst/>
          </a:prstGeom>
        </p:spPr>
      </p:pic>
      <p:pic>
        <p:nvPicPr>
          <p:cNvPr id="29" name="Grafik 28" descr="Ein Bild, das Grafiken, Clipart, Symbol enthält.&#10;&#10;Automatisch generierte Beschreibung">
            <a:extLst>
              <a:ext uri="{FF2B5EF4-FFF2-40B4-BE49-F238E27FC236}">
                <a16:creationId xmlns:a16="http://schemas.microsoft.com/office/drawing/2014/main" id="{3AD3C06B-5F82-476A-A66C-5E601B650D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0577" y="3584026"/>
            <a:ext cx="274992" cy="183694"/>
          </a:xfrm>
          <a:prstGeom prst="rect">
            <a:avLst/>
          </a:prstGeom>
        </p:spPr>
      </p:pic>
      <p:pic>
        <p:nvPicPr>
          <p:cNvPr id="31" name="Grafik 30" descr="Ein Bild, das Grafiken, Schrift, Grafikdesign, Screenshot enthält.&#10;&#10;Automatisch generierte Beschreibung">
            <a:extLst>
              <a:ext uri="{FF2B5EF4-FFF2-40B4-BE49-F238E27FC236}">
                <a16:creationId xmlns:a16="http://schemas.microsoft.com/office/drawing/2014/main" id="{C6E5967C-4F03-730B-E93C-34653F08196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00847" y="2061536"/>
            <a:ext cx="364722" cy="116711"/>
          </a:xfrm>
          <a:prstGeom prst="rect">
            <a:avLst/>
          </a:prstGeom>
        </p:spPr>
      </p:pic>
      <p:pic>
        <p:nvPicPr>
          <p:cNvPr id="33" name="Grafik 32" descr="Ein Bild, das Farbigkeit, Ball, Kugel enthält.&#10;&#10;Automatisch generierte Beschreibung">
            <a:extLst>
              <a:ext uri="{FF2B5EF4-FFF2-40B4-BE49-F238E27FC236}">
                <a16:creationId xmlns:a16="http://schemas.microsoft.com/office/drawing/2014/main" id="{67A61264-173F-0C50-4ED8-1F80263FDA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49569" y="2526248"/>
            <a:ext cx="216000" cy="216000"/>
          </a:xfrm>
          <a:prstGeom prst="rect">
            <a:avLst/>
          </a:prstGeom>
        </p:spPr>
      </p:pic>
      <p:pic>
        <p:nvPicPr>
          <p:cNvPr id="36" name="Grafik 35" descr="Ein Bild, das rot, Grafiken, Screenshot, Farbigkeit enthält.&#10;&#10;Automatisch generierte Beschreibung">
            <a:extLst>
              <a:ext uri="{FF2B5EF4-FFF2-40B4-BE49-F238E27FC236}">
                <a16:creationId xmlns:a16="http://schemas.microsoft.com/office/drawing/2014/main" id="{F3A09A39-7B7A-5E2B-9FFB-59AC6760570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49569" y="3041918"/>
            <a:ext cx="216000" cy="216000"/>
          </a:xfrm>
          <a:prstGeom prst="rect">
            <a:avLst/>
          </a:prstGeom>
        </p:spPr>
      </p:pic>
      <p:pic>
        <p:nvPicPr>
          <p:cNvPr id="38" name="Grafik 37">
            <a:extLst>
              <a:ext uri="{FF2B5EF4-FFF2-40B4-BE49-F238E27FC236}">
                <a16:creationId xmlns:a16="http://schemas.microsoft.com/office/drawing/2014/main" id="{3C93E4BB-7EDC-537E-D51E-B71C1DD35D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5682" y="2330411"/>
            <a:ext cx="549887" cy="96780"/>
          </a:xfrm>
          <a:prstGeom prst="rect">
            <a:avLst/>
          </a:prstGeom>
        </p:spPr>
      </p:pic>
      <p:pic>
        <p:nvPicPr>
          <p:cNvPr id="40" name="Grafik 39" descr="Ein Bild, das Schrift, Grafiken, Symbol, Grafikdesign enthält.&#10;&#10;Automatisch generierte Beschreibung">
            <a:extLst>
              <a:ext uri="{FF2B5EF4-FFF2-40B4-BE49-F238E27FC236}">
                <a16:creationId xmlns:a16="http://schemas.microsoft.com/office/drawing/2014/main" id="{F95B6A1B-5E25-A275-E94D-369B6D07494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87517" y="3823367"/>
            <a:ext cx="278052" cy="216000"/>
          </a:xfrm>
          <a:prstGeom prst="rect">
            <a:avLst/>
          </a:prstGeom>
        </p:spPr>
      </p:pic>
      <p:pic>
        <p:nvPicPr>
          <p:cNvPr id="43" name="Grafik 42" descr="Ein Bild, das Screenshot, rot, Farbigkeit enthält.&#10;&#10;Automatisch generierte Beschreibung">
            <a:extLst>
              <a:ext uri="{FF2B5EF4-FFF2-40B4-BE49-F238E27FC236}">
                <a16:creationId xmlns:a16="http://schemas.microsoft.com/office/drawing/2014/main" id="{867165DD-75E6-AEB6-37A2-DA7E855733B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96230" y="2836614"/>
            <a:ext cx="369339" cy="116711"/>
          </a:xfrm>
          <a:prstGeom prst="rect">
            <a:avLst/>
          </a:prstGeom>
        </p:spPr>
      </p:pic>
    </p:spTree>
    <p:extLst>
      <p:ext uri="{BB962C8B-B14F-4D97-AF65-F5344CB8AC3E}">
        <p14:creationId xmlns:p14="http://schemas.microsoft.com/office/powerpoint/2010/main" val="1921475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9"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BFFBF12B-3249-AB00-EB67-CD8E39DE90B0}"/>
              </a:ext>
            </a:extLst>
          </p:cNvPr>
          <p:cNvSpPr/>
          <p:nvPr/>
        </p:nvSpPr>
        <p:spPr>
          <a:xfrm>
            <a:off x="6761181" y="3589020"/>
            <a:ext cx="2193258" cy="95281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uppieren 2"/>
          <p:cNvGrpSpPr/>
          <p:nvPr/>
        </p:nvGrpSpPr>
        <p:grpSpPr>
          <a:xfrm>
            <a:off x="-66674" y="-161104"/>
            <a:ext cx="9378314" cy="5392789"/>
            <a:chOff x="-66674" y="-161104"/>
            <a:chExt cx="9378314" cy="5392789"/>
          </a:xfrm>
        </p:grpSpPr>
        <p:sp>
          <p:nvSpPr>
            <p:cNvPr id="19" name="Rechteck 1"/>
            <p:cNvSpPr/>
            <p:nvPr userDrawn="1"/>
          </p:nvSpPr>
          <p:spPr>
            <a:xfrm>
              <a:off x="-66674" y="-73740"/>
              <a:ext cx="9378314" cy="5305425"/>
            </a:xfrm>
            <a:custGeom>
              <a:avLst/>
              <a:gdLst/>
              <a:ahLst/>
              <a:cxnLst/>
              <a:rect l="l" t="t" r="r" b="b"/>
              <a:pathLst>
                <a:path w="9378314" h="5305425">
                  <a:moveTo>
                    <a:pt x="7245627" y="1008064"/>
                  </a:moveTo>
                  <a:cubicBezTo>
                    <a:pt x="7049958" y="1008064"/>
                    <a:pt x="6891337" y="1166685"/>
                    <a:pt x="6891337" y="1362354"/>
                  </a:cubicBezTo>
                  <a:lnTo>
                    <a:pt x="6891337" y="4263749"/>
                  </a:lnTo>
                  <a:cubicBezTo>
                    <a:pt x="6891337" y="4459418"/>
                    <a:pt x="7049958" y="4618039"/>
                    <a:pt x="7245627" y="4618039"/>
                  </a:cubicBezTo>
                  <a:lnTo>
                    <a:pt x="8630958" y="4618039"/>
                  </a:lnTo>
                  <a:cubicBezTo>
                    <a:pt x="8826627" y="4618039"/>
                    <a:pt x="8985248" y="4459418"/>
                    <a:pt x="8985248" y="4263749"/>
                  </a:cubicBezTo>
                  <a:lnTo>
                    <a:pt x="8985248" y="1362354"/>
                  </a:lnTo>
                  <a:cubicBezTo>
                    <a:pt x="8985248" y="1166685"/>
                    <a:pt x="8826627" y="1008064"/>
                    <a:pt x="8630958" y="1008064"/>
                  </a:cubicBezTo>
                  <a:close/>
                  <a:moveTo>
                    <a:pt x="0" y="0"/>
                  </a:moveTo>
                  <a:lnTo>
                    <a:pt x="9378314" y="0"/>
                  </a:lnTo>
                  <a:lnTo>
                    <a:pt x="9378314" y="5305425"/>
                  </a:lnTo>
                  <a:lnTo>
                    <a:pt x="0" y="5305425"/>
                  </a:lnTo>
                  <a:lnTo>
                    <a:pt x="0" y="4618039"/>
                  </a:lnTo>
                  <a:lnTo>
                    <a:pt x="6285137" y="4618039"/>
                  </a:lnTo>
                  <a:cubicBezTo>
                    <a:pt x="6501557" y="4618039"/>
                    <a:pt x="6677000" y="4442596"/>
                    <a:pt x="6677000" y="4226176"/>
                  </a:cubicBezTo>
                  <a:lnTo>
                    <a:pt x="6677000" y="1399927"/>
                  </a:lnTo>
                  <a:cubicBezTo>
                    <a:pt x="6677000" y="1183507"/>
                    <a:pt x="6501557" y="1008064"/>
                    <a:pt x="6285137" y="1008064"/>
                  </a:cubicBezTo>
                  <a:lnTo>
                    <a:pt x="0" y="1008064"/>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userDrawn="1"/>
          </p:nvGrpSpPr>
          <p:grpSpPr>
            <a:xfrm>
              <a:off x="6837719" y="194595"/>
              <a:ext cx="879212" cy="330673"/>
              <a:chOff x="6830747" y="319088"/>
              <a:chExt cx="1620837" cy="609600"/>
            </a:xfrm>
          </p:grpSpPr>
          <p:sp>
            <p:nvSpPr>
              <p:cNvPr id="11"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8" name="Gerade Verbindung 7"/>
            <p:cNvCxnSpPr/>
            <p:nvPr userDrawn="1"/>
          </p:nvCxnSpPr>
          <p:spPr>
            <a:xfrm>
              <a:off x="6607119"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hteck 23"/>
            <p:cNvSpPr/>
            <p:nvPr userDrawn="1"/>
          </p:nvSpPr>
          <p:spPr>
            <a:xfrm>
              <a:off x="7704000"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p:cNvSpPr txBox="1"/>
          <p:nvPr/>
        </p:nvSpPr>
        <p:spPr>
          <a:xfrm>
            <a:off x="6912000" y="1149762"/>
            <a:ext cx="1997615" cy="2439258"/>
          </a:xfrm>
          <a:prstGeom prst="rect">
            <a:avLst/>
          </a:prstGeom>
          <a:noFill/>
        </p:spPr>
        <p:txBody>
          <a:bodyPr wrap="square" rtlCol="0">
            <a:noAutofit/>
          </a:bodyPr>
          <a:lstStyle/>
          <a:p>
            <a:r>
              <a:rPr lang="de-DE" sz="1200" dirty="0"/>
              <a:t>Der öffentlich-rechtlicher Rundfunk sollte sich nach Einschätzung der Bürger in Sachsen-Anhalt streng an seinen Kernauftrag halten: </a:t>
            </a:r>
          </a:p>
          <a:p>
            <a:pPr marL="90488" indent="-90488">
              <a:buFont typeface="Arial" panose="020B0604020202020204" pitchFamily="34" charset="0"/>
              <a:buChar char="•"/>
            </a:pPr>
            <a:r>
              <a:rPr lang="de-DE" sz="1200" dirty="0"/>
              <a:t>unabhängige und verlässliche Information,</a:t>
            </a:r>
          </a:p>
          <a:p>
            <a:pPr marL="90488" indent="-90488">
              <a:buFont typeface="Arial" panose="020B0604020202020204" pitchFamily="34" charset="0"/>
              <a:buChar char="•"/>
            </a:pPr>
            <a:r>
              <a:rPr lang="de-DE" sz="1200" dirty="0"/>
              <a:t>Kultur, Unterhaltung und Bildung.</a:t>
            </a:r>
          </a:p>
          <a:p>
            <a:endParaRPr lang="de-DE" sz="1200" dirty="0"/>
          </a:p>
          <a:p>
            <a:r>
              <a:rPr lang="de-DE" sz="1200" dirty="0"/>
              <a:t>Und – klare Verhaltens-regeln, um Verschwendung zu vermeiden.</a:t>
            </a:r>
          </a:p>
        </p:txBody>
      </p:sp>
      <p:sp>
        <p:nvSpPr>
          <p:cNvPr id="46" name="Titel 5"/>
          <p:cNvSpPr txBox="1">
            <a:spLocks/>
          </p:cNvSpPr>
          <p:nvPr/>
        </p:nvSpPr>
        <p:spPr>
          <a:xfrm>
            <a:off x="209180" y="146746"/>
            <a:ext cx="7050491" cy="648000"/>
          </a:xfrm>
          <a:prstGeom prst="rect">
            <a:avLst/>
          </a:prstGeom>
        </p:spPr>
        <p:txBody>
          <a:bodyPr/>
          <a:lstStyle>
            <a:lvl1pPr algn="l" defTabSz="779252" rtl="0" eaLnBrk="1" latinLnBrk="0" hangingPunct="1">
              <a:spcBef>
                <a:spcPct val="0"/>
              </a:spcBef>
              <a:buNone/>
              <a:defRPr sz="2200" b="1" kern="1200">
                <a:solidFill>
                  <a:schemeClr val="tx1"/>
                </a:solidFill>
                <a:latin typeface="+mj-lt"/>
                <a:ea typeface="+mj-ea"/>
                <a:cs typeface="+mj-cs"/>
              </a:defRPr>
            </a:lvl1pPr>
          </a:lstStyle>
          <a:p>
            <a:r>
              <a:rPr lang="de-DE" sz="1600" dirty="0"/>
              <a:t>ERGEBNISSE</a:t>
            </a:r>
          </a:p>
          <a:p>
            <a:r>
              <a:rPr lang="de-DE" sz="1600" dirty="0"/>
              <a:t>Aussagen zum öffentlich-rechtlichen Rundfunk</a:t>
            </a:r>
            <a:endParaRPr lang="de-DE" sz="1600" b="1" dirty="0"/>
          </a:p>
        </p:txBody>
      </p:sp>
      <p:sp>
        <p:nvSpPr>
          <p:cNvPr id="6" name="Foliennummernplatzhalter 5">
            <a:extLst>
              <a:ext uri="{FF2B5EF4-FFF2-40B4-BE49-F238E27FC236}">
                <a16:creationId xmlns:a16="http://schemas.microsoft.com/office/drawing/2014/main" id="{364C505F-A86A-4C88-BC8C-5051ED165019}"/>
              </a:ext>
            </a:extLst>
          </p:cNvPr>
          <p:cNvSpPr>
            <a:spLocks noGrp="1"/>
          </p:cNvSpPr>
          <p:nvPr>
            <p:ph type="sldNum" sz="quarter" idx="4"/>
          </p:nvPr>
        </p:nvSpPr>
        <p:spPr/>
        <p:txBody>
          <a:bodyPr/>
          <a:lstStyle/>
          <a:p>
            <a:fld id="{EC394455-EBE5-457D-B188-43FCED0FE3BE}" type="slidenum">
              <a:rPr lang="de-DE" smtClean="0"/>
              <a:pPr/>
              <a:t>4</a:t>
            </a:fld>
            <a:endParaRPr lang="de-DE" dirty="0"/>
          </a:p>
        </p:txBody>
      </p:sp>
      <p:sp>
        <p:nvSpPr>
          <p:cNvPr id="34" name="Rechteck 23"/>
          <p:cNvSpPr/>
          <p:nvPr/>
        </p:nvSpPr>
        <p:spPr>
          <a:xfrm rot="10800000">
            <a:off x="7704000"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F8E08AFE-9876-45AC-A84E-ED7DF64DE379}"/>
              </a:ext>
            </a:extLst>
          </p:cNvPr>
          <p:cNvSpPr>
            <a:spLocks noGrp="1"/>
          </p:cNvSpPr>
          <p:nvPr>
            <p:ph type="ftr" sz="quarter" idx="3"/>
          </p:nvPr>
        </p:nvSpPr>
        <p:spPr/>
        <p:txBody>
          <a:bodyPr/>
          <a:lstStyle/>
          <a:p>
            <a:pPr>
              <a:lnSpc>
                <a:spcPts val="1108"/>
              </a:lnSpc>
            </a:pPr>
            <a:r>
              <a:rPr lang="de-DE" dirty="0"/>
              <a:t>infas quo | Bürgerumfrage Sachsen-Anhalt – öffentlich-rechtlicher Rundfunk</a:t>
            </a:r>
          </a:p>
        </p:txBody>
      </p:sp>
      <p:graphicFrame>
        <p:nvGraphicFramePr>
          <p:cNvPr id="37" name="Diagramm 36">
            <a:extLst>
              <a:ext uri="{FF2B5EF4-FFF2-40B4-BE49-F238E27FC236}">
                <a16:creationId xmlns:a16="http://schemas.microsoft.com/office/drawing/2014/main" id="{348A4140-B2F9-0986-3B94-C4E67A2B1965}"/>
              </a:ext>
            </a:extLst>
          </p:cNvPr>
          <p:cNvGraphicFramePr/>
          <p:nvPr>
            <p:extLst>
              <p:ext uri="{D42A27DB-BD31-4B8C-83A1-F6EECF244321}">
                <p14:modId xmlns:p14="http://schemas.microsoft.com/office/powerpoint/2010/main" val="3933172320"/>
              </p:ext>
            </p:extLst>
          </p:nvPr>
        </p:nvGraphicFramePr>
        <p:xfrm>
          <a:off x="2400939" y="1406221"/>
          <a:ext cx="4787018" cy="2248479"/>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feld 8">
            <a:extLst>
              <a:ext uri="{FF2B5EF4-FFF2-40B4-BE49-F238E27FC236}">
                <a16:creationId xmlns:a16="http://schemas.microsoft.com/office/drawing/2014/main" id="{ABF758BA-EC36-0AFB-D133-AD69D34A0A3E}"/>
              </a:ext>
            </a:extLst>
          </p:cNvPr>
          <p:cNvSpPr txBox="1"/>
          <p:nvPr/>
        </p:nvSpPr>
        <p:spPr>
          <a:xfrm>
            <a:off x="6912000" y="3585676"/>
            <a:ext cx="1908544" cy="450765"/>
          </a:xfrm>
          <a:prstGeom prst="rect">
            <a:avLst/>
          </a:prstGeom>
          <a:noFill/>
        </p:spPr>
        <p:txBody>
          <a:bodyPr wrap="square" rtlCol="0" anchor="t">
            <a:noAutofit/>
          </a:bodyPr>
          <a:lstStyle/>
          <a:p>
            <a:r>
              <a:rPr lang="de-DE" sz="800" dirty="0"/>
              <a:t>Frage F11: Inwieweit stimmen Sie folgenden Aussagen zu?</a:t>
            </a:r>
          </a:p>
          <a:p>
            <a:endParaRPr lang="de-DE" sz="800" dirty="0"/>
          </a:p>
          <a:p>
            <a:r>
              <a:rPr lang="de-DE" sz="800" dirty="0"/>
              <a:t>n=1.117 Befragte</a:t>
            </a:r>
          </a:p>
          <a:p>
            <a:r>
              <a:rPr lang="de-DE" sz="800" dirty="0"/>
              <a:t>Skala von </a:t>
            </a:r>
          </a:p>
          <a:p>
            <a:r>
              <a:rPr lang="de-DE" sz="800" dirty="0"/>
              <a:t>1 „Stimme voll und ganz zu“ bis </a:t>
            </a:r>
          </a:p>
          <a:p>
            <a:r>
              <a:rPr lang="de-DE" sz="800" dirty="0"/>
              <a:t>5 „Stimme überhaupt nicht zu“</a:t>
            </a:r>
          </a:p>
          <a:p>
            <a:endParaRPr lang="de-DE" sz="800" dirty="0"/>
          </a:p>
        </p:txBody>
      </p:sp>
      <p:sp>
        <p:nvSpPr>
          <p:cNvPr id="36" name="Textfeld 35">
            <a:extLst>
              <a:ext uri="{FF2B5EF4-FFF2-40B4-BE49-F238E27FC236}">
                <a16:creationId xmlns:a16="http://schemas.microsoft.com/office/drawing/2014/main" id="{1AF01767-8826-7159-20FC-DD7025EBBB3C}"/>
              </a:ext>
            </a:extLst>
          </p:cNvPr>
          <p:cNvSpPr txBox="1"/>
          <p:nvPr/>
        </p:nvSpPr>
        <p:spPr>
          <a:xfrm>
            <a:off x="0" y="1749941"/>
            <a:ext cx="3196800" cy="317500"/>
          </a:xfrm>
          <a:prstGeom prst="rect">
            <a:avLst/>
          </a:prstGeom>
          <a:noFill/>
        </p:spPr>
        <p:txBody>
          <a:bodyPr wrap="square" rtlCol="0" anchor="ctr">
            <a:noAutofit/>
          </a:bodyPr>
          <a:lstStyle/>
          <a:p>
            <a:pPr algn="r">
              <a:lnSpc>
                <a:spcPts val="1000"/>
              </a:lnSpc>
            </a:pPr>
            <a:r>
              <a:rPr lang="de-DE" sz="1000" dirty="0"/>
              <a:t>Der öffentlich-rechtliche Rundfunk sollte sich streng an die Erfüllung seines Kernauftrags – Information, Kultur, Unterhaltung und Bildung halten.</a:t>
            </a:r>
            <a:endParaRPr lang="de-DE" sz="700" dirty="0"/>
          </a:p>
        </p:txBody>
      </p:sp>
      <p:sp>
        <p:nvSpPr>
          <p:cNvPr id="7" name="Textfeld 6">
            <a:extLst>
              <a:ext uri="{FF2B5EF4-FFF2-40B4-BE49-F238E27FC236}">
                <a16:creationId xmlns:a16="http://schemas.microsoft.com/office/drawing/2014/main" id="{2D83F245-F186-4370-01B7-00751E53FE99}"/>
              </a:ext>
            </a:extLst>
          </p:cNvPr>
          <p:cNvSpPr txBox="1"/>
          <p:nvPr/>
        </p:nvSpPr>
        <p:spPr>
          <a:xfrm>
            <a:off x="0" y="2495965"/>
            <a:ext cx="3196800" cy="317500"/>
          </a:xfrm>
          <a:prstGeom prst="rect">
            <a:avLst/>
          </a:prstGeom>
          <a:noFill/>
        </p:spPr>
        <p:txBody>
          <a:bodyPr wrap="square" rtlCol="0" anchor="ctr">
            <a:noAutofit/>
          </a:bodyPr>
          <a:lstStyle/>
          <a:p>
            <a:pPr algn="r">
              <a:lnSpc>
                <a:spcPts val="1000"/>
              </a:lnSpc>
            </a:pPr>
            <a:r>
              <a:rPr lang="de-DE" sz="1000" dirty="0"/>
              <a:t>Eine unabhängige und verlässliche Informationsquelle ist notwendig für uns Bürger.</a:t>
            </a:r>
            <a:endParaRPr lang="de-DE" sz="700" dirty="0"/>
          </a:p>
        </p:txBody>
      </p:sp>
      <p:sp>
        <p:nvSpPr>
          <p:cNvPr id="26" name="Textfeld 25">
            <a:extLst>
              <a:ext uri="{FF2B5EF4-FFF2-40B4-BE49-F238E27FC236}">
                <a16:creationId xmlns:a16="http://schemas.microsoft.com/office/drawing/2014/main" id="{9C767ADB-982E-6044-5A92-1DA7B603C51C}"/>
              </a:ext>
            </a:extLst>
          </p:cNvPr>
          <p:cNvSpPr txBox="1"/>
          <p:nvPr/>
        </p:nvSpPr>
        <p:spPr>
          <a:xfrm>
            <a:off x="0" y="3171218"/>
            <a:ext cx="3196800" cy="317500"/>
          </a:xfrm>
          <a:prstGeom prst="rect">
            <a:avLst/>
          </a:prstGeom>
          <a:noFill/>
        </p:spPr>
        <p:txBody>
          <a:bodyPr wrap="square" rtlCol="0" anchor="ctr">
            <a:noAutofit/>
          </a:bodyPr>
          <a:lstStyle/>
          <a:p>
            <a:pPr algn="r">
              <a:lnSpc>
                <a:spcPts val="1000"/>
              </a:lnSpc>
            </a:pPr>
            <a:r>
              <a:rPr lang="de-DE" sz="1000" dirty="0"/>
              <a:t>Um Verschwendung zu vermeiden sollte es bundesweite Verhaltensregelungen für die Rundfunkanstalten geben.</a:t>
            </a:r>
            <a:endParaRPr lang="de-DE" sz="700" dirty="0"/>
          </a:p>
        </p:txBody>
      </p:sp>
      <p:cxnSp>
        <p:nvCxnSpPr>
          <p:cNvPr id="21" name="Gerader Verbinder 20">
            <a:extLst>
              <a:ext uri="{FF2B5EF4-FFF2-40B4-BE49-F238E27FC236}">
                <a16:creationId xmlns:a16="http://schemas.microsoft.com/office/drawing/2014/main" id="{0E0A447D-B66F-8E1B-79E2-3816395BA651}"/>
              </a:ext>
            </a:extLst>
          </p:cNvPr>
          <p:cNvCxnSpPr>
            <a:cxnSpLocks/>
          </p:cNvCxnSpPr>
          <p:nvPr/>
        </p:nvCxnSpPr>
        <p:spPr>
          <a:xfrm>
            <a:off x="4829002" y="1519003"/>
            <a:ext cx="0" cy="2213173"/>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uppieren 21">
            <a:extLst>
              <a:ext uri="{FF2B5EF4-FFF2-40B4-BE49-F238E27FC236}">
                <a16:creationId xmlns:a16="http://schemas.microsoft.com/office/drawing/2014/main" id="{15F0843C-9ED8-979C-D9B1-B6F89552CF59}"/>
              </a:ext>
            </a:extLst>
          </p:cNvPr>
          <p:cNvGrpSpPr/>
          <p:nvPr/>
        </p:nvGrpSpPr>
        <p:grpSpPr>
          <a:xfrm>
            <a:off x="3161637" y="4141728"/>
            <a:ext cx="1300607" cy="400110"/>
            <a:chOff x="2749407" y="2956220"/>
            <a:chExt cx="1300607" cy="400110"/>
          </a:xfrm>
        </p:grpSpPr>
        <p:sp>
          <p:nvSpPr>
            <p:cNvPr id="23" name="Rechteck 22">
              <a:extLst>
                <a:ext uri="{FF2B5EF4-FFF2-40B4-BE49-F238E27FC236}">
                  <a16:creationId xmlns:a16="http://schemas.microsoft.com/office/drawing/2014/main" id="{E151BFD7-5C77-5287-3C96-7E6CCDE3FB57}"/>
                </a:ext>
              </a:extLst>
            </p:cNvPr>
            <p:cNvSpPr/>
            <p:nvPr/>
          </p:nvSpPr>
          <p:spPr>
            <a:xfrm>
              <a:off x="2749407" y="3104270"/>
              <a:ext cx="90000" cy="90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24" name="Textfeld 23">
              <a:extLst>
                <a:ext uri="{FF2B5EF4-FFF2-40B4-BE49-F238E27FC236}">
                  <a16:creationId xmlns:a16="http://schemas.microsoft.com/office/drawing/2014/main" id="{49CFE2A1-749B-212A-4B2E-BA27D2040A0F}"/>
                </a:ext>
              </a:extLst>
            </p:cNvPr>
            <p:cNvSpPr txBox="1"/>
            <p:nvPr/>
          </p:nvSpPr>
          <p:spPr>
            <a:xfrm>
              <a:off x="2802646" y="2956220"/>
              <a:ext cx="1247368" cy="400110"/>
            </a:xfrm>
            <a:prstGeom prst="rect">
              <a:avLst/>
            </a:prstGeom>
            <a:noFill/>
          </p:spPr>
          <p:txBody>
            <a:bodyPr wrap="square" rtlCol="0">
              <a:spAutoFit/>
            </a:bodyPr>
            <a:lstStyle/>
            <a:p>
              <a:r>
                <a:rPr lang="de-DE" sz="1000" dirty="0"/>
                <a:t>(5) Stimme überhaupt nicht zu</a:t>
              </a:r>
            </a:p>
          </p:txBody>
        </p:sp>
      </p:grpSp>
      <p:grpSp>
        <p:nvGrpSpPr>
          <p:cNvPr id="32" name="Gruppieren 31">
            <a:extLst>
              <a:ext uri="{FF2B5EF4-FFF2-40B4-BE49-F238E27FC236}">
                <a16:creationId xmlns:a16="http://schemas.microsoft.com/office/drawing/2014/main" id="{816DAD28-A998-7FD3-0549-75C7FBDCA71B}"/>
              </a:ext>
            </a:extLst>
          </p:cNvPr>
          <p:cNvGrpSpPr/>
          <p:nvPr/>
        </p:nvGrpSpPr>
        <p:grpSpPr>
          <a:xfrm>
            <a:off x="4487078" y="4213728"/>
            <a:ext cx="1223836" cy="246221"/>
            <a:chOff x="3029189" y="3022272"/>
            <a:chExt cx="1223836" cy="246221"/>
          </a:xfrm>
        </p:grpSpPr>
        <p:sp>
          <p:nvSpPr>
            <p:cNvPr id="33" name="Rechteck 32">
              <a:extLst>
                <a:ext uri="{FF2B5EF4-FFF2-40B4-BE49-F238E27FC236}">
                  <a16:creationId xmlns:a16="http://schemas.microsoft.com/office/drawing/2014/main" id="{3E5D7F1E-9814-51CA-C371-F2E3CA82C6C4}"/>
                </a:ext>
              </a:extLst>
            </p:cNvPr>
            <p:cNvSpPr/>
            <p:nvPr/>
          </p:nvSpPr>
          <p:spPr>
            <a:xfrm>
              <a:off x="3029189" y="3104270"/>
              <a:ext cx="90000" cy="9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35" name="Textfeld 34">
              <a:extLst>
                <a:ext uri="{FF2B5EF4-FFF2-40B4-BE49-F238E27FC236}">
                  <a16:creationId xmlns:a16="http://schemas.microsoft.com/office/drawing/2014/main" id="{40D1FBB4-9284-86B2-0E3A-7D560FF1F6C2}"/>
                </a:ext>
              </a:extLst>
            </p:cNvPr>
            <p:cNvSpPr txBox="1"/>
            <p:nvPr/>
          </p:nvSpPr>
          <p:spPr>
            <a:xfrm>
              <a:off x="3082428" y="3022272"/>
              <a:ext cx="1170597" cy="246221"/>
            </a:xfrm>
            <a:prstGeom prst="rect">
              <a:avLst/>
            </a:prstGeom>
            <a:noFill/>
          </p:spPr>
          <p:txBody>
            <a:bodyPr wrap="square" rtlCol="0">
              <a:spAutoFit/>
            </a:bodyPr>
            <a:lstStyle/>
            <a:p>
              <a:r>
                <a:rPr lang="de-DE" sz="1000" dirty="0"/>
                <a:t>(4)</a:t>
              </a:r>
            </a:p>
          </p:txBody>
        </p:sp>
      </p:grpSp>
      <p:grpSp>
        <p:nvGrpSpPr>
          <p:cNvPr id="38" name="Gruppieren 37">
            <a:extLst>
              <a:ext uri="{FF2B5EF4-FFF2-40B4-BE49-F238E27FC236}">
                <a16:creationId xmlns:a16="http://schemas.microsoft.com/office/drawing/2014/main" id="{7D487941-7E54-453A-B453-42A1FA656008}"/>
              </a:ext>
            </a:extLst>
          </p:cNvPr>
          <p:cNvGrpSpPr/>
          <p:nvPr/>
        </p:nvGrpSpPr>
        <p:grpSpPr>
          <a:xfrm>
            <a:off x="5017341" y="4213728"/>
            <a:ext cx="1223836" cy="246221"/>
            <a:chOff x="3029189" y="3025982"/>
            <a:chExt cx="1223836" cy="246221"/>
          </a:xfrm>
        </p:grpSpPr>
        <p:sp>
          <p:nvSpPr>
            <p:cNvPr id="39" name="Rechteck 38">
              <a:extLst>
                <a:ext uri="{FF2B5EF4-FFF2-40B4-BE49-F238E27FC236}">
                  <a16:creationId xmlns:a16="http://schemas.microsoft.com/office/drawing/2014/main" id="{6C545A4A-1C10-9806-16BC-F722B1C7D603}"/>
                </a:ext>
              </a:extLst>
            </p:cNvPr>
            <p:cNvSpPr/>
            <p:nvPr/>
          </p:nvSpPr>
          <p:spPr>
            <a:xfrm>
              <a:off x="3029189" y="3104270"/>
              <a:ext cx="90000" cy="90000"/>
            </a:xfrm>
            <a:prstGeom prst="rect">
              <a:avLst/>
            </a:prstGeom>
            <a:solidFill>
              <a:srgbClr val="8AC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40" name="Textfeld 39">
              <a:extLst>
                <a:ext uri="{FF2B5EF4-FFF2-40B4-BE49-F238E27FC236}">
                  <a16:creationId xmlns:a16="http://schemas.microsoft.com/office/drawing/2014/main" id="{C905294A-3320-0D05-F3A4-17DBA1396CD3}"/>
                </a:ext>
              </a:extLst>
            </p:cNvPr>
            <p:cNvSpPr txBox="1"/>
            <p:nvPr/>
          </p:nvSpPr>
          <p:spPr>
            <a:xfrm>
              <a:off x="3082428" y="3025982"/>
              <a:ext cx="1170597" cy="246221"/>
            </a:xfrm>
            <a:prstGeom prst="rect">
              <a:avLst/>
            </a:prstGeom>
            <a:noFill/>
          </p:spPr>
          <p:txBody>
            <a:bodyPr wrap="square" rtlCol="0">
              <a:spAutoFit/>
            </a:bodyPr>
            <a:lstStyle/>
            <a:p>
              <a:r>
                <a:rPr lang="de-DE" sz="1000" dirty="0"/>
                <a:t>(2)</a:t>
              </a:r>
            </a:p>
          </p:txBody>
        </p:sp>
      </p:grpSp>
      <p:grpSp>
        <p:nvGrpSpPr>
          <p:cNvPr id="41" name="Gruppieren 40">
            <a:extLst>
              <a:ext uri="{FF2B5EF4-FFF2-40B4-BE49-F238E27FC236}">
                <a16:creationId xmlns:a16="http://schemas.microsoft.com/office/drawing/2014/main" id="{521331F7-2069-A6B4-2E71-0E513ADB515B}"/>
              </a:ext>
            </a:extLst>
          </p:cNvPr>
          <p:cNvGrpSpPr/>
          <p:nvPr/>
        </p:nvGrpSpPr>
        <p:grpSpPr>
          <a:xfrm>
            <a:off x="5450438" y="4141728"/>
            <a:ext cx="1223836" cy="400110"/>
            <a:chOff x="3029189" y="2952607"/>
            <a:chExt cx="1223836" cy="400110"/>
          </a:xfrm>
        </p:grpSpPr>
        <p:sp>
          <p:nvSpPr>
            <p:cNvPr id="42" name="Rechteck 41">
              <a:extLst>
                <a:ext uri="{FF2B5EF4-FFF2-40B4-BE49-F238E27FC236}">
                  <a16:creationId xmlns:a16="http://schemas.microsoft.com/office/drawing/2014/main" id="{8D4FC3C9-0C09-2D54-E59F-5EB948FF6683}"/>
                </a:ext>
              </a:extLst>
            </p:cNvPr>
            <p:cNvSpPr/>
            <p:nvPr/>
          </p:nvSpPr>
          <p:spPr>
            <a:xfrm>
              <a:off x="3029189" y="3104270"/>
              <a:ext cx="90000" cy="90000"/>
            </a:xfrm>
            <a:prstGeom prst="rect">
              <a:avLst/>
            </a:prstGeom>
            <a:solidFill>
              <a:srgbClr val="3EA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43" name="Textfeld 42">
              <a:extLst>
                <a:ext uri="{FF2B5EF4-FFF2-40B4-BE49-F238E27FC236}">
                  <a16:creationId xmlns:a16="http://schemas.microsoft.com/office/drawing/2014/main" id="{3592A775-D0B5-BF36-0028-EA1755864267}"/>
                </a:ext>
              </a:extLst>
            </p:cNvPr>
            <p:cNvSpPr txBox="1"/>
            <p:nvPr/>
          </p:nvSpPr>
          <p:spPr>
            <a:xfrm>
              <a:off x="3082428" y="2952607"/>
              <a:ext cx="1170597" cy="400110"/>
            </a:xfrm>
            <a:prstGeom prst="rect">
              <a:avLst/>
            </a:prstGeom>
            <a:noFill/>
          </p:spPr>
          <p:txBody>
            <a:bodyPr wrap="square" rtlCol="0">
              <a:spAutoFit/>
            </a:bodyPr>
            <a:lstStyle/>
            <a:p>
              <a:r>
                <a:rPr lang="de-DE" sz="1000" dirty="0"/>
                <a:t>(1) Stimme voll und ganz zu</a:t>
              </a:r>
            </a:p>
          </p:txBody>
        </p:sp>
      </p:grpSp>
    </p:spTree>
    <p:extLst>
      <p:ext uri="{BB962C8B-B14F-4D97-AF65-F5344CB8AC3E}">
        <p14:creationId xmlns:p14="http://schemas.microsoft.com/office/powerpoint/2010/main" val="17913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723488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3"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 name="Rechteck 35">
            <a:extLst>
              <a:ext uri="{FF2B5EF4-FFF2-40B4-BE49-F238E27FC236}">
                <a16:creationId xmlns:a16="http://schemas.microsoft.com/office/drawing/2014/main" id="{F4FEBFBC-40CA-FF21-808D-DC2A114DC2E5}"/>
              </a:ext>
            </a:extLst>
          </p:cNvPr>
          <p:cNvSpPr/>
          <p:nvPr/>
        </p:nvSpPr>
        <p:spPr>
          <a:xfrm>
            <a:off x="6761181" y="3584676"/>
            <a:ext cx="2193258" cy="99584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37" name="Diagramm 36">
            <a:extLst>
              <a:ext uri="{FF2B5EF4-FFF2-40B4-BE49-F238E27FC236}">
                <a16:creationId xmlns:a16="http://schemas.microsoft.com/office/drawing/2014/main" id="{348A4140-B2F9-0986-3B94-C4E67A2B1965}"/>
              </a:ext>
            </a:extLst>
          </p:cNvPr>
          <p:cNvGraphicFramePr/>
          <p:nvPr/>
        </p:nvGraphicFramePr>
        <p:xfrm>
          <a:off x="341193" y="1359681"/>
          <a:ext cx="6011839" cy="961300"/>
        </p:xfrm>
        <a:graphic>
          <a:graphicData uri="http://schemas.openxmlformats.org/drawingml/2006/chart">
            <c:chart xmlns:c="http://schemas.openxmlformats.org/drawingml/2006/chart" xmlns:r="http://schemas.openxmlformats.org/officeDocument/2006/relationships" r:id="rId6"/>
          </a:graphicData>
        </a:graphic>
      </p:graphicFrame>
      <p:grpSp>
        <p:nvGrpSpPr>
          <p:cNvPr id="3" name="Gruppieren 2"/>
          <p:cNvGrpSpPr/>
          <p:nvPr/>
        </p:nvGrpSpPr>
        <p:grpSpPr>
          <a:xfrm>
            <a:off x="-56094" y="-124645"/>
            <a:ext cx="9378314" cy="5392789"/>
            <a:chOff x="-66674" y="-161104"/>
            <a:chExt cx="9378314" cy="5392789"/>
          </a:xfrm>
        </p:grpSpPr>
        <p:sp>
          <p:nvSpPr>
            <p:cNvPr id="19" name="Rechteck 1"/>
            <p:cNvSpPr/>
            <p:nvPr userDrawn="1"/>
          </p:nvSpPr>
          <p:spPr>
            <a:xfrm>
              <a:off x="-66674" y="-73740"/>
              <a:ext cx="9378314" cy="5305425"/>
            </a:xfrm>
            <a:custGeom>
              <a:avLst/>
              <a:gdLst/>
              <a:ahLst/>
              <a:cxnLst/>
              <a:rect l="l" t="t" r="r" b="b"/>
              <a:pathLst>
                <a:path w="9378314" h="5305425">
                  <a:moveTo>
                    <a:pt x="7245627" y="1008064"/>
                  </a:moveTo>
                  <a:cubicBezTo>
                    <a:pt x="7049958" y="1008064"/>
                    <a:pt x="6891337" y="1166685"/>
                    <a:pt x="6891337" y="1362354"/>
                  </a:cubicBezTo>
                  <a:lnTo>
                    <a:pt x="6891337" y="4263749"/>
                  </a:lnTo>
                  <a:cubicBezTo>
                    <a:pt x="6891337" y="4459418"/>
                    <a:pt x="7049958" y="4618039"/>
                    <a:pt x="7245627" y="4618039"/>
                  </a:cubicBezTo>
                  <a:lnTo>
                    <a:pt x="8630958" y="4618039"/>
                  </a:lnTo>
                  <a:cubicBezTo>
                    <a:pt x="8826627" y="4618039"/>
                    <a:pt x="8985248" y="4459418"/>
                    <a:pt x="8985248" y="4263749"/>
                  </a:cubicBezTo>
                  <a:lnTo>
                    <a:pt x="8985248" y="1362354"/>
                  </a:lnTo>
                  <a:cubicBezTo>
                    <a:pt x="8985248" y="1166685"/>
                    <a:pt x="8826627" y="1008064"/>
                    <a:pt x="8630958" y="1008064"/>
                  </a:cubicBezTo>
                  <a:close/>
                  <a:moveTo>
                    <a:pt x="0" y="0"/>
                  </a:moveTo>
                  <a:lnTo>
                    <a:pt x="9378314" y="0"/>
                  </a:lnTo>
                  <a:lnTo>
                    <a:pt x="9378314" y="5305425"/>
                  </a:lnTo>
                  <a:lnTo>
                    <a:pt x="0" y="5305425"/>
                  </a:lnTo>
                  <a:lnTo>
                    <a:pt x="0" y="4618039"/>
                  </a:lnTo>
                  <a:lnTo>
                    <a:pt x="6285137" y="4618039"/>
                  </a:lnTo>
                  <a:cubicBezTo>
                    <a:pt x="6501557" y="4618039"/>
                    <a:pt x="6677000" y="4442596"/>
                    <a:pt x="6677000" y="4226176"/>
                  </a:cubicBezTo>
                  <a:lnTo>
                    <a:pt x="6677000" y="1399927"/>
                  </a:lnTo>
                  <a:cubicBezTo>
                    <a:pt x="6677000" y="1183507"/>
                    <a:pt x="6501557" y="1008064"/>
                    <a:pt x="6285137" y="1008064"/>
                  </a:cubicBezTo>
                  <a:lnTo>
                    <a:pt x="0" y="1008064"/>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userDrawn="1"/>
          </p:nvGrpSpPr>
          <p:grpSpPr>
            <a:xfrm>
              <a:off x="6837719" y="194595"/>
              <a:ext cx="879212" cy="330673"/>
              <a:chOff x="6830747" y="319088"/>
              <a:chExt cx="1620837" cy="609600"/>
            </a:xfrm>
          </p:grpSpPr>
          <p:sp>
            <p:nvSpPr>
              <p:cNvPr id="11"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8" name="Gerade Verbindung 7"/>
            <p:cNvCxnSpPr/>
            <p:nvPr userDrawn="1"/>
          </p:nvCxnSpPr>
          <p:spPr>
            <a:xfrm>
              <a:off x="6607119"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hteck 23"/>
            <p:cNvSpPr/>
            <p:nvPr userDrawn="1"/>
          </p:nvSpPr>
          <p:spPr>
            <a:xfrm>
              <a:off x="7704000"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p:cNvSpPr txBox="1"/>
          <p:nvPr/>
        </p:nvSpPr>
        <p:spPr>
          <a:xfrm>
            <a:off x="6912000" y="1149761"/>
            <a:ext cx="1997615" cy="2417989"/>
          </a:xfrm>
          <a:prstGeom prst="rect">
            <a:avLst/>
          </a:prstGeom>
          <a:noFill/>
        </p:spPr>
        <p:txBody>
          <a:bodyPr wrap="square" rtlCol="0">
            <a:noAutofit/>
          </a:bodyPr>
          <a:lstStyle/>
          <a:p>
            <a:r>
              <a:rPr lang="de-DE" sz="1200" dirty="0"/>
              <a:t>Dass der öffentlich-rechtliche Rundfunk eine wichtige Säule unserer Demokratie ist, sehen nur 38 %. Ein Drittel (33 %) sieht dies (überhaupt) nicht so. Auch CDU-Anhänger sehen ihn sehr kritisch.</a:t>
            </a:r>
          </a:p>
          <a:p>
            <a:r>
              <a:rPr lang="de-DE" sz="1200" dirty="0"/>
              <a:t>Bei SPD- und Grünen-Anhängern gibt es dagegen viel Zustimmung.</a:t>
            </a:r>
          </a:p>
        </p:txBody>
      </p:sp>
      <p:sp>
        <p:nvSpPr>
          <p:cNvPr id="46" name="Titel 5"/>
          <p:cNvSpPr txBox="1">
            <a:spLocks/>
          </p:cNvSpPr>
          <p:nvPr/>
        </p:nvSpPr>
        <p:spPr>
          <a:xfrm>
            <a:off x="209180" y="133098"/>
            <a:ext cx="7050491" cy="648000"/>
          </a:xfrm>
          <a:prstGeom prst="rect">
            <a:avLst/>
          </a:prstGeom>
        </p:spPr>
        <p:txBody>
          <a:bodyPr/>
          <a:lstStyle>
            <a:lvl1pPr algn="l" defTabSz="779252" rtl="0" eaLnBrk="1" latinLnBrk="0" hangingPunct="1">
              <a:spcBef>
                <a:spcPct val="0"/>
              </a:spcBef>
              <a:buNone/>
              <a:defRPr sz="2200" b="1" kern="1200">
                <a:solidFill>
                  <a:schemeClr val="tx1"/>
                </a:solidFill>
                <a:latin typeface="+mj-lt"/>
                <a:ea typeface="+mj-ea"/>
                <a:cs typeface="+mj-cs"/>
              </a:defRPr>
            </a:lvl1pPr>
          </a:lstStyle>
          <a:p>
            <a:r>
              <a:rPr lang="de-DE" sz="1600" dirty="0"/>
              <a:t>ERGEBNISSE</a:t>
            </a:r>
          </a:p>
          <a:p>
            <a:r>
              <a:rPr lang="de-DE" sz="1600" dirty="0"/>
              <a:t>Zustimmung</a:t>
            </a:r>
            <a:endParaRPr lang="de-DE" sz="1100" dirty="0"/>
          </a:p>
          <a:p>
            <a:endParaRPr lang="de-DE" sz="1600" b="1" dirty="0"/>
          </a:p>
        </p:txBody>
      </p:sp>
      <p:sp>
        <p:nvSpPr>
          <p:cNvPr id="6" name="Foliennummernplatzhalter 5">
            <a:extLst>
              <a:ext uri="{FF2B5EF4-FFF2-40B4-BE49-F238E27FC236}">
                <a16:creationId xmlns:a16="http://schemas.microsoft.com/office/drawing/2014/main" id="{364C505F-A86A-4C88-BC8C-5051ED165019}"/>
              </a:ext>
            </a:extLst>
          </p:cNvPr>
          <p:cNvSpPr>
            <a:spLocks noGrp="1"/>
          </p:cNvSpPr>
          <p:nvPr>
            <p:ph type="sldNum" sz="quarter" idx="4"/>
          </p:nvPr>
        </p:nvSpPr>
        <p:spPr/>
        <p:txBody>
          <a:bodyPr/>
          <a:lstStyle/>
          <a:p>
            <a:fld id="{EC394455-EBE5-457D-B188-43FCED0FE3BE}" type="slidenum">
              <a:rPr lang="de-DE" smtClean="0"/>
              <a:pPr/>
              <a:t>5</a:t>
            </a:fld>
            <a:endParaRPr lang="de-DE" dirty="0"/>
          </a:p>
        </p:txBody>
      </p:sp>
      <p:sp>
        <p:nvSpPr>
          <p:cNvPr id="34" name="Rechteck 23"/>
          <p:cNvSpPr/>
          <p:nvPr/>
        </p:nvSpPr>
        <p:spPr>
          <a:xfrm rot="10800000">
            <a:off x="7704000"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F8E08AFE-9876-45AC-A84E-ED7DF64DE379}"/>
              </a:ext>
            </a:extLst>
          </p:cNvPr>
          <p:cNvSpPr>
            <a:spLocks noGrp="1"/>
          </p:cNvSpPr>
          <p:nvPr>
            <p:ph type="ftr" sz="quarter" idx="3"/>
          </p:nvPr>
        </p:nvSpPr>
        <p:spPr/>
        <p:txBody>
          <a:bodyPr/>
          <a:lstStyle/>
          <a:p>
            <a:pPr>
              <a:lnSpc>
                <a:spcPts val="1108"/>
              </a:lnSpc>
            </a:pPr>
            <a:r>
              <a:rPr lang="de-DE" dirty="0"/>
              <a:t>infas quo | Bürgerumfrage Sachsen-Anhalt – öffentlich-rechtlicher Rundfunk</a:t>
            </a:r>
          </a:p>
        </p:txBody>
      </p:sp>
      <p:grpSp>
        <p:nvGrpSpPr>
          <p:cNvPr id="55" name="Gruppieren 54">
            <a:extLst>
              <a:ext uri="{FF2B5EF4-FFF2-40B4-BE49-F238E27FC236}">
                <a16:creationId xmlns:a16="http://schemas.microsoft.com/office/drawing/2014/main" id="{3BF2BADC-5D17-BF01-B317-6964733BC229}"/>
              </a:ext>
            </a:extLst>
          </p:cNvPr>
          <p:cNvGrpSpPr/>
          <p:nvPr/>
        </p:nvGrpSpPr>
        <p:grpSpPr>
          <a:xfrm>
            <a:off x="725623" y="2138483"/>
            <a:ext cx="1335448" cy="400110"/>
            <a:chOff x="2749407" y="2956220"/>
            <a:chExt cx="1335448" cy="400110"/>
          </a:xfrm>
        </p:grpSpPr>
        <p:sp>
          <p:nvSpPr>
            <p:cNvPr id="56" name="Rechteck 55">
              <a:extLst>
                <a:ext uri="{FF2B5EF4-FFF2-40B4-BE49-F238E27FC236}">
                  <a16:creationId xmlns:a16="http://schemas.microsoft.com/office/drawing/2014/main" id="{B4A05F30-12CD-8EC9-F5DB-F71773BC9C85}"/>
                </a:ext>
              </a:extLst>
            </p:cNvPr>
            <p:cNvSpPr/>
            <p:nvPr/>
          </p:nvSpPr>
          <p:spPr>
            <a:xfrm>
              <a:off x="2749407" y="3104270"/>
              <a:ext cx="90000" cy="90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57" name="Textfeld 56">
              <a:extLst>
                <a:ext uri="{FF2B5EF4-FFF2-40B4-BE49-F238E27FC236}">
                  <a16:creationId xmlns:a16="http://schemas.microsoft.com/office/drawing/2014/main" id="{C0845124-7BAF-1559-37E4-F845E6AFF4B7}"/>
                </a:ext>
              </a:extLst>
            </p:cNvPr>
            <p:cNvSpPr txBox="1"/>
            <p:nvPr/>
          </p:nvSpPr>
          <p:spPr>
            <a:xfrm>
              <a:off x="2802646" y="2956220"/>
              <a:ext cx="1282209" cy="400110"/>
            </a:xfrm>
            <a:prstGeom prst="rect">
              <a:avLst/>
            </a:prstGeom>
            <a:noFill/>
          </p:spPr>
          <p:txBody>
            <a:bodyPr wrap="square" rtlCol="0">
              <a:spAutoFit/>
            </a:bodyPr>
            <a:lstStyle/>
            <a:p>
              <a:r>
                <a:rPr lang="de-DE" sz="1000" dirty="0"/>
                <a:t>(5) Stimme überhaupt nicht zu</a:t>
              </a:r>
            </a:p>
          </p:txBody>
        </p:sp>
      </p:grpSp>
      <p:grpSp>
        <p:nvGrpSpPr>
          <p:cNvPr id="69" name="Gruppieren 68">
            <a:extLst>
              <a:ext uri="{FF2B5EF4-FFF2-40B4-BE49-F238E27FC236}">
                <a16:creationId xmlns:a16="http://schemas.microsoft.com/office/drawing/2014/main" id="{5D2F93A5-B322-D484-E9EE-1472619ED4C4}"/>
              </a:ext>
            </a:extLst>
          </p:cNvPr>
          <p:cNvGrpSpPr/>
          <p:nvPr/>
        </p:nvGrpSpPr>
        <p:grpSpPr>
          <a:xfrm>
            <a:off x="2228479" y="2210483"/>
            <a:ext cx="390830" cy="246221"/>
            <a:chOff x="3029189" y="3022272"/>
            <a:chExt cx="390830" cy="246221"/>
          </a:xfrm>
        </p:grpSpPr>
        <p:sp>
          <p:nvSpPr>
            <p:cNvPr id="70" name="Rechteck 69">
              <a:extLst>
                <a:ext uri="{FF2B5EF4-FFF2-40B4-BE49-F238E27FC236}">
                  <a16:creationId xmlns:a16="http://schemas.microsoft.com/office/drawing/2014/main" id="{7502C72E-85FB-002B-E0A7-BF7E0C581402}"/>
                </a:ext>
              </a:extLst>
            </p:cNvPr>
            <p:cNvSpPr/>
            <p:nvPr/>
          </p:nvSpPr>
          <p:spPr>
            <a:xfrm>
              <a:off x="3029189" y="3104270"/>
              <a:ext cx="90000" cy="9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71" name="Textfeld 70">
              <a:extLst>
                <a:ext uri="{FF2B5EF4-FFF2-40B4-BE49-F238E27FC236}">
                  <a16:creationId xmlns:a16="http://schemas.microsoft.com/office/drawing/2014/main" id="{C5F526AE-3F3F-98D3-FAC6-EC48AA076B9E}"/>
                </a:ext>
              </a:extLst>
            </p:cNvPr>
            <p:cNvSpPr txBox="1"/>
            <p:nvPr/>
          </p:nvSpPr>
          <p:spPr>
            <a:xfrm>
              <a:off x="3082428" y="3022272"/>
              <a:ext cx="337591" cy="246221"/>
            </a:xfrm>
            <a:prstGeom prst="rect">
              <a:avLst/>
            </a:prstGeom>
            <a:noFill/>
          </p:spPr>
          <p:txBody>
            <a:bodyPr wrap="square" rtlCol="0">
              <a:spAutoFit/>
            </a:bodyPr>
            <a:lstStyle/>
            <a:p>
              <a:r>
                <a:rPr lang="de-DE" sz="1000" dirty="0"/>
                <a:t>(4)</a:t>
              </a:r>
            </a:p>
          </p:txBody>
        </p:sp>
      </p:grpSp>
      <p:grpSp>
        <p:nvGrpSpPr>
          <p:cNvPr id="72" name="Gruppieren 71">
            <a:extLst>
              <a:ext uri="{FF2B5EF4-FFF2-40B4-BE49-F238E27FC236}">
                <a16:creationId xmlns:a16="http://schemas.microsoft.com/office/drawing/2014/main" id="{13FDC6C8-5B86-D356-9F8D-A30CDC8AE50C}"/>
              </a:ext>
            </a:extLst>
          </p:cNvPr>
          <p:cNvGrpSpPr/>
          <p:nvPr/>
        </p:nvGrpSpPr>
        <p:grpSpPr>
          <a:xfrm>
            <a:off x="4396481" y="2210483"/>
            <a:ext cx="390830" cy="246221"/>
            <a:chOff x="3029189" y="3025982"/>
            <a:chExt cx="390830" cy="246221"/>
          </a:xfrm>
        </p:grpSpPr>
        <p:sp>
          <p:nvSpPr>
            <p:cNvPr id="73" name="Rechteck 72">
              <a:extLst>
                <a:ext uri="{FF2B5EF4-FFF2-40B4-BE49-F238E27FC236}">
                  <a16:creationId xmlns:a16="http://schemas.microsoft.com/office/drawing/2014/main" id="{3D622A1E-6791-C4D4-E97E-DEE4B424E4DE}"/>
                </a:ext>
              </a:extLst>
            </p:cNvPr>
            <p:cNvSpPr/>
            <p:nvPr/>
          </p:nvSpPr>
          <p:spPr>
            <a:xfrm>
              <a:off x="3029189" y="3104270"/>
              <a:ext cx="90000" cy="90000"/>
            </a:xfrm>
            <a:prstGeom prst="rect">
              <a:avLst/>
            </a:prstGeom>
            <a:solidFill>
              <a:srgbClr val="8AC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74" name="Textfeld 73">
              <a:extLst>
                <a:ext uri="{FF2B5EF4-FFF2-40B4-BE49-F238E27FC236}">
                  <a16:creationId xmlns:a16="http://schemas.microsoft.com/office/drawing/2014/main" id="{838CF6D6-4E44-7FCE-43B6-B00561711A29}"/>
                </a:ext>
              </a:extLst>
            </p:cNvPr>
            <p:cNvSpPr txBox="1"/>
            <p:nvPr/>
          </p:nvSpPr>
          <p:spPr>
            <a:xfrm>
              <a:off x="3082428" y="3025982"/>
              <a:ext cx="337591" cy="246221"/>
            </a:xfrm>
            <a:prstGeom prst="rect">
              <a:avLst/>
            </a:prstGeom>
            <a:noFill/>
          </p:spPr>
          <p:txBody>
            <a:bodyPr wrap="square" rtlCol="0">
              <a:spAutoFit/>
            </a:bodyPr>
            <a:lstStyle/>
            <a:p>
              <a:r>
                <a:rPr lang="de-DE" sz="1000" dirty="0"/>
                <a:t>(2)</a:t>
              </a:r>
            </a:p>
          </p:txBody>
        </p:sp>
      </p:grpSp>
      <p:grpSp>
        <p:nvGrpSpPr>
          <p:cNvPr id="75" name="Gruppieren 74">
            <a:extLst>
              <a:ext uri="{FF2B5EF4-FFF2-40B4-BE49-F238E27FC236}">
                <a16:creationId xmlns:a16="http://schemas.microsoft.com/office/drawing/2014/main" id="{B4B04C25-E909-21F0-73D9-11EFFA528226}"/>
              </a:ext>
            </a:extLst>
          </p:cNvPr>
          <p:cNvGrpSpPr/>
          <p:nvPr/>
        </p:nvGrpSpPr>
        <p:grpSpPr>
          <a:xfrm>
            <a:off x="5099008" y="2138483"/>
            <a:ext cx="1223836" cy="400110"/>
            <a:chOff x="3029189" y="2952607"/>
            <a:chExt cx="1223836" cy="400110"/>
          </a:xfrm>
        </p:grpSpPr>
        <p:sp>
          <p:nvSpPr>
            <p:cNvPr id="76" name="Rechteck 75">
              <a:extLst>
                <a:ext uri="{FF2B5EF4-FFF2-40B4-BE49-F238E27FC236}">
                  <a16:creationId xmlns:a16="http://schemas.microsoft.com/office/drawing/2014/main" id="{94E73951-8C16-F0A8-3F11-523800BB6072}"/>
                </a:ext>
              </a:extLst>
            </p:cNvPr>
            <p:cNvSpPr/>
            <p:nvPr/>
          </p:nvSpPr>
          <p:spPr>
            <a:xfrm>
              <a:off x="3029189" y="3104270"/>
              <a:ext cx="90000" cy="90000"/>
            </a:xfrm>
            <a:prstGeom prst="rect">
              <a:avLst/>
            </a:prstGeom>
            <a:solidFill>
              <a:srgbClr val="3EA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77" name="Textfeld 76">
              <a:extLst>
                <a:ext uri="{FF2B5EF4-FFF2-40B4-BE49-F238E27FC236}">
                  <a16:creationId xmlns:a16="http://schemas.microsoft.com/office/drawing/2014/main" id="{99B5ECE8-61AF-0880-4BA5-62A9A5992503}"/>
                </a:ext>
              </a:extLst>
            </p:cNvPr>
            <p:cNvSpPr txBox="1"/>
            <p:nvPr/>
          </p:nvSpPr>
          <p:spPr>
            <a:xfrm>
              <a:off x="3082428" y="2952607"/>
              <a:ext cx="1170597" cy="400110"/>
            </a:xfrm>
            <a:prstGeom prst="rect">
              <a:avLst/>
            </a:prstGeom>
            <a:noFill/>
          </p:spPr>
          <p:txBody>
            <a:bodyPr wrap="square" rtlCol="0">
              <a:spAutoFit/>
            </a:bodyPr>
            <a:lstStyle/>
            <a:p>
              <a:r>
                <a:rPr lang="de-DE" sz="1000" dirty="0"/>
                <a:t>(1) Stimme voll und ganz zu</a:t>
              </a:r>
            </a:p>
          </p:txBody>
        </p:sp>
      </p:grpSp>
      <p:grpSp>
        <p:nvGrpSpPr>
          <p:cNvPr id="28" name="Gruppieren 27">
            <a:extLst>
              <a:ext uri="{FF2B5EF4-FFF2-40B4-BE49-F238E27FC236}">
                <a16:creationId xmlns:a16="http://schemas.microsoft.com/office/drawing/2014/main" id="{03FAD677-B609-413B-487E-BC03D9C24FA1}"/>
              </a:ext>
            </a:extLst>
          </p:cNvPr>
          <p:cNvGrpSpPr/>
          <p:nvPr/>
        </p:nvGrpSpPr>
        <p:grpSpPr>
          <a:xfrm>
            <a:off x="3111166" y="2209682"/>
            <a:ext cx="390830" cy="246221"/>
            <a:chOff x="3029189" y="3022272"/>
            <a:chExt cx="390830" cy="246221"/>
          </a:xfrm>
        </p:grpSpPr>
        <p:sp>
          <p:nvSpPr>
            <p:cNvPr id="29" name="Rechteck 28">
              <a:extLst>
                <a:ext uri="{FF2B5EF4-FFF2-40B4-BE49-F238E27FC236}">
                  <a16:creationId xmlns:a16="http://schemas.microsoft.com/office/drawing/2014/main" id="{185251E0-83DB-C08E-704E-3E6951646A4B}"/>
                </a:ext>
              </a:extLst>
            </p:cNvPr>
            <p:cNvSpPr/>
            <p:nvPr/>
          </p:nvSpPr>
          <p:spPr>
            <a:xfrm>
              <a:off x="3029189" y="3104270"/>
              <a:ext cx="90000" cy="9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30" name="Textfeld 29">
              <a:extLst>
                <a:ext uri="{FF2B5EF4-FFF2-40B4-BE49-F238E27FC236}">
                  <a16:creationId xmlns:a16="http://schemas.microsoft.com/office/drawing/2014/main" id="{4D8B8818-8F28-397A-CC22-A32152659D06}"/>
                </a:ext>
              </a:extLst>
            </p:cNvPr>
            <p:cNvSpPr txBox="1"/>
            <p:nvPr/>
          </p:nvSpPr>
          <p:spPr>
            <a:xfrm>
              <a:off x="3082428" y="3022272"/>
              <a:ext cx="337591" cy="246221"/>
            </a:xfrm>
            <a:prstGeom prst="rect">
              <a:avLst/>
            </a:prstGeom>
            <a:noFill/>
          </p:spPr>
          <p:txBody>
            <a:bodyPr wrap="square" rtlCol="0">
              <a:spAutoFit/>
            </a:bodyPr>
            <a:lstStyle/>
            <a:p>
              <a:r>
                <a:rPr lang="de-DE" sz="1000" dirty="0"/>
                <a:t>(3)</a:t>
              </a:r>
            </a:p>
          </p:txBody>
        </p:sp>
      </p:grpSp>
      <p:sp>
        <p:nvSpPr>
          <p:cNvPr id="31" name="Textfeld 30">
            <a:extLst>
              <a:ext uri="{FF2B5EF4-FFF2-40B4-BE49-F238E27FC236}">
                <a16:creationId xmlns:a16="http://schemas.microsoft.com/office/drawing/2014/main" id="{5C1A7129-FDF2-EB5D-AB7E-22F4428CF44E}"/>
              </a:ext>
            </a:extLst>
          </p:cNvPr>
          <p:cNvSpPr txBox="1"/>
          <p:nvPr/>
        </p:nvSpPr>
        <p:spPr>
          <a:xfrm>
            <a:off x="591603" y="1040400"/>
            <a:ext cx="5652247" cy="317500"/>
          </a:xfrm>
          <a:prstGeom prst="rect">
            <a:avLst/>
          </a:prstGeom>
          <a:noFill/>
        </p:spPr>
        <p:txBody>
          <a:bodyPr wrap="square" rtlCol="0" anchor="ctr">
            <a:noAutofit/>
          </a:bodyPr>
          <a:lstStyle/>
          <a:p>
            <a:pPr algn="ctr"/>
            <a:r>
              <a:rPr lang="de-DE" sz="1200" b="1" dirty="0"/>
              <a:t>„Der öffentlich-rechtliche Rundfunk ist eine wichtige Säule unserer Demokratie.“</a:t>
            </a:r>
          </a:p>
        </p:txBody>
      </p:sp>
      <p:grpSp>
        <p:nvGrpSpPr>
          <p:cNvPr id="20" name="Gruppieren 19">
            <a:extLst>
              <a:ext uri="{FF2B5EF4-FFF2-40B4-BE49-F238E27FC236}">
                <a16:creationId xmlns:a16="http://schemas.microsoft.com/office/drawing/2014/main" id="{C92DCB36-B75B-6436-C8B4-64A8BD956607}"/>
              </a:ext>
            </a:extLst>
          </p:cNvPr>
          <p:cNvGrpSpPr>
            <a:grpSpLocks noChangeAspect="1"/>
          </p:cNvGrpSpPr>
          <p:nvPr/>
        </p:nvGrpSpPr>
        <p:grpSpPr>
          <a:xfrm>
            <a:off x="2617179" y="3149369"/>
            <a:ext cx="522364" cy="1292094"/>
            <a:chOff x="3741128" y="1511592"/>
            <a:chExt cx="1044003" cy="2582398"/>
          </a:xfrm>
        </p:grpSpPr>
        <p:pic>
          <p:nvPicPr>
            <p:cNvPr id="21" name="Grafik 20" descr="Ein Bild, das Logo enthält.&#10;&#10;Automatisch generierte Beschreibung">
              <a:extLst>
                <a:ext uri="{FF2B5EF4-FFF2-40B4-BE49-F238E27FC236}">
                  <a16:creationId xmlns:a16="http://schemas.microsoft.com/office/drawing/2014/main" id="{67861018-4074-9810-D6AC-ABE9BD2AF9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6835" y="3211842"/>
              <a:ext cx="988296" cy="449540"/>
            </a:xfrm>
            <a:prstGeom prst="rect">
              <a:avLst/>
            </a:prstGeom>
          </p:spPr>
        </p:pic>
        <p:pic>
          <p:nvPicPr>
            <p:cNvPr id="22" name="Grafik 21" descr="Ein Bild, das Text enthält.&#10;&#10;Automatisch generierte Beschreibung">
              <a:extLst>
                <a:ext uri="{FF2B5EF4-FFF2-40B4-BE49-F238E27FC236}">
                  <a16:creationId xmlns:a16="http://schemas.microsoft.com/office/drawing/2014/main" id="{88089482-5443-3D84-20D9-5D9C55F010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1580" y="1993932"/>
              <a:ext cx="888841" cy="390401"/>
            </a:xfrm>
            <a:prstGeom prst="rect">
              <a:avLst/>
            </a:prstGeom>
          </p:spPr>
        </p:pic>
        <p:pic>
          <p:nvPicPr>
            <p:cNvPr id="23" name="Grafik 22" descr="Ein Bild, das Logo enthält.&#10;&#10;Automatisch generierte Beschreibung">
              <a:extLst>
                <a:ext uri="{FF2B5EF4-FFF2-40B4-BE49-F238E27FC236}">
                  <a16:creationId xmlns:a16="http://schemas.microsoft.com/office/drawing/2014/main" id="{537A455D-05DB-106B-164E-723CC7F1011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9662"/>
            <a:stretch/>
          </p:blipFill>
          <p:spPr>
            <a:xfrm>
              <a:off x="3804948" y="2347781"/>
              <a:ext cx="912412" cy="458384"/>
            </a:xfrm>
            <a:prstGeom prst="rect">
              <a:avLst/>
            </a:prstGeom>
          </p:spPr>
        </p:pic>
        <p:pic>
          <p:nvPicPr>
            <p:cNvPr id="24" name="Grafik 23" descr="Ein Bild, das Text, Clipart enthält.&#10;&#10;Automatisch generierte Beschreibung">
              <a:extLst>
                <a:ext uri="{FF2B5EF4-FFF2-40B4-BE49-F238E27FC236}">
                  <a16:creationId xmlns:a16="http://schemas.microsoft.com/office/drawing/2014/main" id="{FEE5F73F-85AB-F8E5-B86B-0513B30637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41128" y="1511592"/>
              <a:ext cx="1009293" cy="458384"/>
            </a:xfrm>
            <a:prstGeom prst="rect">
              <a:avLst/>
            </a:prstGeom>
          </p:spPr>
        </p:pic>
        <p:pic>
          <p:nvPicPr>
            <p:cNvPr id="26" name="Grafik 25" descr="Ein Bild, das Text, Schild enthält.&#10;&#10;Automatisch generierte Beschreibung">
              <a:extLst>
                <a:ext uri="{FF2B5EF4-FFF2-40B4-BE49-F238E27FC236}">
                  <a16:creationId xmlns:a16="http://schemas.microsoft.com/office/drawing/2014/main" id="{9A9FBDB3-213B-2135-8871-11C75BAB80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00886" y="2766489"/>
              <a:ext cx="408280" cy="397442"/>
            </a:xfrm>
            <a:prstGeom prst="rect">
              <a:avLst/>
            </a:prstGeom>
          </p:spPr>
        </p:pic>
        <p:pic>
          <p:nvPicPr>
            <p:cNvPr id="32" name="Grafik 31" descr="Ein Bild, das Logo enthält.&#10;&#10;Automatisch generierte Beschreibung">
              <a:extLst>
                <a:ext uri="{FF2B5EF4-FFF2-40B4-BE49-F238E27FC236}">
                  <a16:creationId xmlns:a16="http://schemas.microsoft.com/office/drawing/2014/main" id="{FB96C1D6-2A1B-57B1-CDED-C398AA1028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9830" y="3684440"/>
              <a:ext cx="901008" cy="409550"/>
            </a:xfrm>
            <a:prstGeom prst="rect">
              <a:avLst/>
            </a:prstGeom>
          </p:spPr>
        </p:pic>
      </p:grpSp>
      <p:graphicFrame>
        <p:nvGraphicFramePr>
          <p:cNvPr id="35" name="Diagramm 34">
            <a:extLst>
              <a:ext uri="{FF2B5EF4-FFF2-40B4-BE49-F238E27FC236}">
                <a16:creationId xmlns:a16="http://schemas.microsoft.com/office/drawing/2014/main" id="{30AC55DB-6A76-F47E-4666-37EF877E9625}"/>
              </a:ext>
            </a:extLst>
          </p:cNvPr>
          <p:cNvGraphicFramePr/>
          <p:nvPr/>
        </p:nvGraphicFramePr>
        <p:xfrm>
          <a:off x="3056202" y="2776537"/>
          <a:ext cx="1665605" cy="1803987"/>
        </p:xfrm>
        <a:graphic>
          <a:graphicData uri="http://schemas.openxmlformats.org/drawingml/2006/chart">
            <c:chart xmlns:c="http://schemas.openxmlformats.org/drawingml/2006/chart" xmlns:r="http://schemas.openxmlformats.org/officeDocument/2006/relationships" r:id="rId13"/>
          </a:graphicData>
        </a:graphic>
      </p:graphicFrame>
      <p:sp>
        <p:nvSpPr>
          <p:cNvPr id="38" name="Textfeld 37">
            <a:extLst>
              <a:ext uri="{FF2B5EF4-FFF2-40B4-BE49-F238E27FC236}">
                <a16:creationId xmlns:a16="http://schemas.microsoft.com/office/drawing/2014/main" id="{186BCCA4-E85D-6C75-69E5-B7E1B5A8EEC0}"/>
              </a:ext>
            </a:extLst>
          </p:cNvPr>
          <p:cNvSpPr txBox="1"/>
          <p:nvPr/>
        </p:nvSpPr>
        <p:spPr>
          <a:xfrm>
            <a:off x="2584009" y="2894170"/>
            <a:ext cx="630630" cy="246221"/>
          </a:xfrm>
          <a:prstGeom prst="rect">
            <a:avLst/>
          </a:prstGeom>
          <a:noFill/>
        </p:spPr>
        <p:txBody>
          <a:bodyPr wrap="square" rtlCol="0" anchor="ctr">
            <a:spAutoFit/>
          </a:bodyPr>
          <a:lstStyle/>
          <a:p>
            <a:pPr algn="r"/>
            <a:r>
              <a:rPr lang="de-DE" sz="1000" dirty="0"/>
              <a:t>Gesamt</a:t>
            </a:r>
          </a:p>
        </p:txBody>
      </p:sp>
      <p:sp>
        <p:nvSpPr>
          <p:cNvPr id="39" name="Textfeld 38">
            <a:extLst>
              <a:ext uri="{FF2B5EF4-FFF2-40B4-BE49-F238E27FC236}">
                <a16:creationId xmlns:a16="http://schemas.microsoft.com/office/drawing/2014/main" id="{ED6DB678-9315-8178-3998-0B5290706708}"/>
              </a:ext>
            </a:extLst>
          </p:cNvPr>
          <p:cNvSpPr txBox="1"/>
          <p:nvPr/>
        </p:nvSpPr>
        <p:spPr>
          <a:xfrm>
            <a:off x="590614" y="2577100"/>
            <a:ext cx="5653236" cy="317500"/>
          </a:xfrm>
          <a:prstGeom prst="rect">
            <a:avLst/>
          </a:prstGeom>
          <a:noFill/>
        </p:spPr>
        <p:txBody>
          <a:bodyPr wrap="square" rtlCol="0" anchor="ctr">
            <a:noAutofit/>
          </a:bodyPr>
          <a:lstStyle/>
          <a:p>
            <a:pPr algn="ctr"/>
            <a:r>
              <a:rPr lang="de-DE" sz="1200" b="1" dirty="0"/>
              <a:t>Nach Parteien (Top 1+2-Box)</a:t>
            </a:r>
          </a:p>
        </p:txBody>
      </p:sp>
      <p:sp>
        <p:nvSpPr>
          <p:cNvPr id="40" name="Textfeld 39">
            <a:extLst>
              <a:ext uri="{FF2B5EF4-FFF2-40B4-BE49-F238E27FC236}">
                <a16:creationId xmlns:a16="http://schemas.microsoft.com/office/drawing/2014/main" id="{5D2BAF76-E5E3-43A5-2879-7844D7B005E7}"/>
              </a:ext>
            </a:extLst>
          </p:cNvPr>
          <p:cNvSpPr txBox="1"/>
          <p:nvPr/>
        </p:nvSpPr>
        <p:spPr>
          <a:xfrm>
            <a:off x="6913893" y="3585455"/>
            <a:ext cx="1908544" cy="857958"/>
          </a:xfrm>
          <a:prstGeom prst="rect">
            <a:avLst/>
          </a:prstGeom>
          <a:noFill/>
        </p:spPr>
        <p:txBody>
          <a:bodyPr wrap="square" rtlCol="0" anchor="t">
            <a:noAutofit/>
          </a:bodyPr>
          <a:lstStyle/>
          <a:p>
            <a:r>
              <a:rPr lang="de-DE" sz="800" dirty="0"/>
              <a:t>Frage F5: Inwiefern stimmen Sie der folgenden Aussage zu: Der öffentlich-rechtliche Rundfunk ist eine wichtige Säule unserer Demokratie?</a:t>
            </a:r>
          </a:p>
          <a:p>
            <a:endParaRPr lang="de-DE" sz="800" dirty="0"/>
          </a:p>
          <a:p>
            <a:r>
              <a:rPr lang="de-DE" sz="800" dirty="0"/>
              <a:t>n=1.117 Befragte</a:t>
            </a:r>
          </a:p>
          <a:p>
            <a:endParaRPr lang="de-DE" sz="800" dirty="0"/>
          </a:p>
        </p:txBody>
      </p:sp>
    </p:spTree>
    <p:extLst>
      <p:ext uri="{BB962C8B-B14F-4D97-AF65-F5344CB8AC3E}">
        <p14:creationId xmlns:p14="http://schemas.microsoft.com/office/powerpoint/2010/main" val="2160413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3"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BFFBF12B-3249-AB00-EB67-CD8E39DE90B0}"/>
              </a:ext>
            </a:extLst>
          </p:cNvPr>
          <p:cNvSpPr/>
          <p:nvPr/>
        </p:nvSpPr>
        <p:spPr>
          <a:xfrm>
            <a:off x="6761181" y="3589020"/>
            <a:ext cx="2193258" cy="95281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uppieren 2"/>
          <p:cNvGrpSpPr/>
          <p:nvPr/>
        </p:nvGrpSpPr>
        <p:grpSpPr>
          <a:xfrm>
            <a:off x="-66674" y="-161104"/>
            <a:ext cx="9378314" cy="5392789"/>
            <a:chOff x="-66674" y="-161104"/>
            <a:chExt cx="9378314" cy="5392789"/>
          </a:xfrm>
        </p:grpSpPr>
        <p:sp>
          <p:nvSpPr>
            <p:cNvPr id="19" name="Rechteck 1"/>
            <p:cNvSpPr/>
            <p:nvPr userDrawn="1"/>
          </p:nvSpPr>
          <p:spPr>
            <a:xfrm>
              <a:off x="-66674" y="-73740"/>
              <a:ext cx="9378314" cy="5305425"/>
            </a:xfrm>
            <a:custGeom>
              <a:avLst/>
              <a:gdLst/>
              <a:ahLst/>
              <a:cxnLst/>
              <a:rect l="l" t="t" r="r" b="b"/>
              <a:pathLst>
                <a:path w="9378314" h="5305425">
                  <a:moveTo>
                    <a:pt x="7245627" y="1008064"/>
                  </a:moveTo>
                  <a:cubicBezTo>
                    <a:pt x="7049958" y="1008064"/>
                    <a:pt x="6891337" y="1166685"/>
                    <a:pt x="6891337" y="1362354"/>
                  </a:cubicBezTo>
                  <a:lnTo>
                    <a:pt x="6891337" y="4263749"/>
                  </a:lnTo>
                  <a:cubicBezTo>
                    <a:pt x="6891337" y="4459418"/>
                    <a:pt x="7049958" y="4618039"/>
                    <a:pt x="7245627" y="4618039"/>
                  </a:cubicBezTo>
                  <a:lnTo>
                    <a:pt x="8630958" y="4618039"/>
                  </a:lnTo>
                  <a:cubicBezTo>
                    <a:pt x="8826627" y="4618039"/>
                    <a:pt x="8985248" y="4459418"/>
                    <a:pt x="8985248" y="4263749"/>
                  </a:cubicBezTo>
                  <a:lnTo>
                    <a:pt x="8985248" y="1362354"/>
                  </a:lnTo>
                  <a:cubicBezTo>
                    <a:pt x="8985248" y="1166685"/>
                    <a:pt x="8826627" y="1008064"/>
                    <a:pt x="8630958" y="1008064"/>
                  </a:cubicBezTo>
                  <a:close/>
                  <a:moveTo>
                    <a:pt x="0" y="0"/>
                  </a:moveTo>
                  <a:lnTo>
                    <a:pt x="9378314" y="0"/>
                  </a:lnTo>
                  <a:lnTo>
                    <a:pt x="9378314" y="5305425"/>
                  </a:lnTo>
                  <a:lnTo>
                    <a:pt x="0" y="5305425"/>
                  </a:lnTo>
                  <a:lnTo>
                    <a:pt x="0" y="4618039"/>
                  </a:lnTo>
                  <a:lnTo>
                    <a:pt x="6285137" y="4618039"/>
                  </a:lnTo>
                  <a:cubicBezTo>
                    <a:pt x="6501557" y="4618039"/>
                    <a:pt x="6677000" y="4442596"/>
                    <a:pt x="6677000" y="4226176"/>
                  </a:cubicBezTo>
                  <a:lnTo>
                    <a:pt x="6677000" y="1399927"/>
                  </a:lnTo>
                  <a:cubicBezTo>
                    <a:pt x="6677000" y="1183507"/>
                    <a:pt x="6501557" y="1008064"/>
                    <a:pt x="6285137" y="1008064"/>
                  </a:cubicBezTo>
                  <a:lnTo>
                    <a:pt x="0" y="1008064"/>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userDrawn="1"/>
          </p:nvGrpSpPr>
          <p:grpSpPr>
            <a:xfrm>
              <a:off x="6837719" y="194595"/>
              <a:ext cx="879212" cy="330673"/>
              <a:chOff x="6830747" y="319088"/>
              <a:chExt cx="1620837" cy="609600"/>
            </a:xfrm>
          </p:grpSpPr>
          <p:sp>
            <p:nvSpPr>
              <p:cNvPr id="11"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8" name="Gerade Verbindung 7"/>
            <p:cNvCxnSpPr/>
            <p:nvPr userDrawn="1"/>
          </p:nvCxnSpPr>
          <p:spPr>
            <a:xfrm>
              <a:off x="6607119"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hteck 23"/>
            <p:cNvSpPr/>
            <p:nvPr userDrawn="1"/>
          </p:nvSpPr>
          <p:spPr>
            <a:xfrm>
              <a:off x="7704000"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p:cNvSpPr txBox="1"/>
          <p:nvPr/>
        </p:nvSpPr>
        <p:spPr>
          <a:xfrm>
            <a:off x="6912000" y="1149761"/>
            <a:ext cx="1997615" cy="2222335"/>
          </a:xfrm>
          <a:prstGeom prst="rect">
            <a:avLst/>
          </a:prstGeom>
          <a:noFill/>
        </p:spPr>
        <p:txBody>
          <a:bodyPr wrap="square" rtlCol="0">
            <a:noAutofit/>
          </a:bodyPr>
          <a:lstStyle/>
          <a:p>
            <a:r>
              <a:rPr lang="de-DE" sz="1200" dirty="0"/>
              <a:t>Der Wunsch nach grund-legenden Reformen des öffentlich-rechtlichen Rundfunksystems ist sehr groß.</a:t>
            </a:r>
          </a:p>
          <a:p>
            <a:endParaRPr lang="de-DE" sz="1200" dirty="0"/>
          </a:p>
          <a:p>
            <a:r>
              <a:rPr lang="de-DE" sz="1200" dirty="0"/>
              <a:t>Vor allem sollen die Kosten gedeckelt und geprüft werden, um die Rundfunk-gebühren stabil zu halten oder ggf. senken zu können.</a:t>
            </a:r>
          </a:p>
        </p:txBody>
      </p:sp>
      <p:sp>
        <p:nvSpPr>
          <p:cNvPr id="46" name="Titel 5"/>
          <p:cNvSpPr txBox="1">
            <a:spLocks/>
          </p:cNvSpPr>
          <p:nvPr/>
        </p:nvSpPr>
        <p:spPr>
          <a:xfrm>
            <a:off x="209180" y="146746"/>
            <a:ext cx="7050491" cy="648000"/>
          </a:xfrm>
          <a:prstGeom prst="rect">
            <a:avLst/>
          </a:prstGeom>
        </p:spPr>
        <p:txBody>
          <a:bodyPr/>
          <a:lstStyle>
            <a:lvl1pPr algn="l" defTabSz="779252" rtl="0" eaLnBrk="1" latinLnBrk="0" hangingPunct="1">
              <a:spcBef>
                <a:spcPct val="0"/>
              </a:spcBef>
              <a:buNone/>
              <a:defRPr sz="2200" b="1" kern="1200">
                <a:solidFill>
                  <a:schemeClr val="tx1"/>
                </a:solidFill>
                <a:latin typeface="+mj-lt"/>
                <a:ea typeface="+mj-ea"/>
                <a:cs typeface="+mj-cs"/>
              </a:defRPr>
            </a:lvl1pPr>
          </a:lstStyle>
          <a:p>
            <a:r>
              <a:rPr lang="de-DE" sz="1600" dirty="0"/>
              <a:t>ERGEBNISSE</a:t>
            </a:r>
          </a:p>
          <a:p>
            <a:r>
              <a:rPr lang="de-DE" sz="1600" dirty="0"/>
              <a:t>Aussagen zum öffentlich-rechtlichen Rundfunk</a:t>
            </a:r>
            <a:endParaRPr lang="de-DE" sz="1100" dirty="0"/>
          </a:p>
          <a:p>
            <a:endParaRPr lang="de-DE" sz="1600" b="1" dirty="0"/>
          </a:p>
        </p:txBody>
      </p:sp>
      <p:sp>
        <p:nvSpPr>
          <p:cNvPr id="6" name="Foliennummernplatzhalter 5">
            <a:extLst>
              <a:ext uri="{FF2B5EF4-FFF2-40B4-BE49-F238E27FC236}">
                <a16:creationId xmlns:a16="http://schemas.microsoft.com/office/drawing/2014/main" id="{364C505F-A86A-4C88-BC8C-5051ED165019}"/>
              </a:ext>
            </a:extLst>
          </p:cNvPr>
          <p:cNvSpPr>
            <a:spLocks noGrp="1"/>
          </p:cNvSpPr>
          <p:nvPr>
            <p:ph type="sldNum" sz="quarter" idx="4"/>
          </p:nvPr>
        </p:nvSpPr>
        <p:spPr/>
        <p:txBody>
          <a:bodyPr/>
          <a:lstStyle/>
          <a:p>
            <a:fld id="{EC394455-EBE5-457D-B188-43FCED0FE3BE}" type="slidenum">
              <a:rPr lang="de-DE" smtClean="0"/>
              <a:pPr/>
              <a:t>6</a:t>
            </a:fld>
            <a:endParaRPr lang="de-DE" dirty="0"/>
          </a:p>
        </p:txBody>
      </p:sp>
      <p:sp>
        <p:nvSpPr>
          <p:cNvPr id="34" name="Rechteck 23"/>
          <p:cNvSpPr/>
          <p:nvPr/>
        </p:nvSpPr>
        <p:spPr>
          <a:xfrm rot="10800000">
            <a:off x="7704000"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F8E08AFE-9876-45AC-A84E-ED7DF64DE379}"/>
              </a:ext>
            </a:extLst>
          </p:cNvPr>
          <p:cNvSpPr>
            <a:spLocks noGrp="1"/>
          </p:cNvSpPr>
          <p:nvPr>
            <p:ph type="ftr" sz="quarter" idx="3"/>
          </p:nvPr>
        </p:nvSpPr>
        <p:spPr/>
        <p:txBody>
          <a:bodyPr/>
          <a:lstStyle/>
          <a:p>
            <a:pPr>
              <a:lnSpc>
                <a:spcPts val="1108"/>
              </a:lnSpc>
            </a:pPr>
            <a:r>
              <a:rPr lang="de-DE" dirty="0"/>
              <a:t>infas quo | Bürgerumfrage Sachsen-Anhalt – öffentlich-rechtlicher Rundfunk</a:t>
            </a:r>
          </a:p>
        </p:txBody>
      </p:sp>
      <p:graphicFrame>
        <p:nvGraphicFramePr>
          <p:cNvPr id="37" name="Diagramm 36">
            <a:extLst>
              <a:ext uri="{FF2B5EF4-FFF2-40B4-BE49-F238E27FC236}">
                <a16:creationId xmlns:a16="http://schemas.microsoft.com/office/drawing/2014/main" id="{348A4140-B2F9-0986-3B94-C4E67A2B1965}"/>
              </a:ext>
            </a:extLst>
          </p:cNvPr>
          <p:cNvGraphicFramePr/>
          <p:nvPr/>
        </p:nvGraphicFramePr>
        <p:xfrm>
          <a:off x="2409252" y="950913"/>
          <a:ext cx="4787018" cy="3194972"/>
        </p:xfrm>
        <a:graphic>
          <a:graphicData uri="http://schemas.openxmlformats.org/drawingml/2006/chart">
            <c:chart xmlns:c="http://schemas.openxmlformats.org/drawingml/2006/chart" xmlns:r="http://schemas.openxmlformats.org/officeDocument/2006/relationships" r:id="rId6"/>
          </a:graphicData>
        </a:graphic>
      </p:graphicFrame>
      <p:grpSp>
        <p:nvGrpSpPr>
          <p:cNvPr id="55" name="Gruppieren 54">
            <a:extLst>
              <a:ext uri="{FF2B5EF4-FFF2-40B4-BE49-F238E27FC236}">
                <a16:creationId xmlns:a16="http://schemas.microsoft.com/office/drawing/2014/main" id="{3BF2BADC-5D17-BF01-B317-6964733BC229}"/>
              </a:ext>
            </a:extLst>
          </p:cNvPr>
          <p:cNvGrpSpPr/>
          <p:nvPr/>
        </p:nvGrpSpPr>
        <p:grpSpPr>
          <a:xfrm>
            <a:off x="3161637" y="4141728"/>
            <a:ext cx="1300607" cy="400110"/>
            <a:chOff x="2749407" y="2956220"/>
            <a:chExt cx="1300607" cy="400110"/>
          </a:xfrm>
        </p:grpSpPr>
        <p:sp>
          <p:nvSpPr>
            <p:cNvPr id="56" name="Rechteck 55">
              <a:extLst>
                <a:ext uri="{FF2B5EF4-FFF2-40B4-BE49-F238E27FC236}">
                  <a16:creationId xmlns:a16="http://schemas.microsoft.com/office/drawing/2014/main" id="{B4A05F30-12CD-8EC9-F5DB-F71773BC9C85}"/>
                </a:ext>
              </a:extLst>
            </p:cNvPr>
            <p:cNvSpPr/>
            <p:nvPr/>
          </p:nvSpPr>
          <p:spPr>
            <a:xfrm>
              <a:off x="2749407" y="3104270"/>
              <a:ext cx="90000" cy="90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57" name="Textfeld 56">
              <a:extLst>
                <a:ext uri="{FF2B5EF4-FFF2-40B4-BE49-F238E27FC236}">
                  <a16:creationId xmlns:a16="http://schemas.microsoft.com/office/drawing/2014/main" id="{C0845124-7BAF-1559-37E4-F845E6AFF4B7}"/>
                </a:ext>
              </a:extLst>
            </p:cNvPr>
            <p:cNvSpPr txBox="1"/>
            <p:nvPr/>
          </p:nvSpPr>
          <p:spPr>
            <a:xfrm>
              <a:off x="2802646" y="2956220"/>
              <a:ext cx="1247368" cy="400110"/>
            </a:xfrm>
            <a:prstGeom prst="rect">
              <a:avLst/>
            </a:prstGeom>
            <a:noFill/>
          </p:spPr>
          <p:txBody>
            <a:bodyPr wrap="square" rtlCol="0">
              <a:spAutoFit/>
            </a:bodyPr>
            <a:lstStyle/>
            <a:p>
              <a:r>
                <a:rPr lang="de-DE" sz="1000" dirty="0"/>
                <a:t>(5) Stimme überhaupt nicht zu</a:t>
              </a:r>
            </a:p>
          </p:txBody>
        </p:sp>
      </p:grpSp>
      <p:grpSp>
        <p:nvGrpSpPr>
          <p:cNvPr id="69" name="Gruppieren 68">
            <a:extLst>
              <a:ext uri="{FF2B5EF4-FFF2-40B4-BE49-F238E27FC236}">
                <a16:creationId xmlns:a16="http://schemas.microsoft.com/office/drawing/2014/main" id="{5D2F93A5-B322-D484-E9EE-1472619ED4C4}"/>
              </a:ext>
            </a:extLst>
          </p:cNvPr>
          <p:cNvGrpSpPr/>
          <p:nvPr/>
        </p:nvGrpSpPr>
        <p:grpSpPr>
          <a:xfrm>
            <a:off x="4487078" y="4213728"/>
            <a:ext cx="1223836" cy="246221"/>
            <a:chOff x="3029189" y="3022272"/>
            <a:chExt cx="1223836" cy="246221"/>
          </a:xfrm>
        </p:grpSpPr>
        <p:sp>
          <p:nvSpPr>
            <p:cNvPr id="70" name="Rechteck 69">
              <a:extLst>
                <a:ext uri="{FF2B5EF4-FFF2-40B4-BE49-F238E27FC236}">
                  <a16:creationId xmlns:a16="http://schemas.microsoft.com/office/drawing/2014/main" id="{7502C72E-85FB-002B-E0A7-BF7E0C581402}"/>
                </a:ext>
              </a:extLst>
            </p:cNvPr>
            <p:cNvSpPr/>
            <p:nvPr/>
          </p:nvSpPr>
          <p:spPr>
            <a:xfrm>
              <a:off x="3029189" y="3104270"/>
              <a:ext cx="90000" cy="9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71" name="Textfeld 70">
              <a:extLst>
                <a:ext uri="{FF2B5EF4-FFF2-40B4-BE49-F238E27FC236}">
                  <a16:creationId xmlns:a16="http://schemas.microsoft.com/office/drawing/2014/main" id="{C5F526AE-3F3F-98D3-FAC6-EC48AA076B9E}"/>
                </a:ext>
              </a:extLst>
            </p:cNvPr>
            <p:cNvSpPr txBox="1"/>
            <p:nvPr/>
          </p:nvSpPr>
          <p:spPr>
            <a:xfrm>
              <a:off x="3082428" y="3022272"/>
              <a:ext cx="1170597" cy="246221"/>
            </a:xfrm>
            <a:prstGeom prst="rect">
              <a:avLst/>
            </a:prstGeom>
            <a:noFill/>
          </p:spPr>
          <p:txBody>
            <a:bodyPr wrap="square" rtlCol="0">
              <a:spAutoFit/>
            </a:bodyPr>
            <a:lstStyle/>
            <a:p>
              <a:r>
                <a:rPr lang="de-DE" sz="1000" dirty="0"/>
                <a:t>(4)</a:t>
              </a:r>
            </a:p>
          </p:txBody>
        </p:sp>
      </p:grpSp>
      <p:grpSp>
        <p:nvGrpSpPr>
          <p:cNvPr id="72" name="Gruppieren 71">
            <a:extLst>
              <a:ext uri="{FF2B5EF4-FFF2-40B4-BE49-F238E27FC236}">
                <a16:creationId xmlns:a16="http://schemas.microsoft.com/office/drawing/2014/main" id="{13FDC6C8-5B86-D356-9F8D-A30CDC8AE50C}"/>
              </a:ext>
            </a:extLst>
          </p:cNvPr>
          <p:cNvGrpSpPr/>
          <p:nvPr/>
        </p:nvGrpSpPr>
        <p:grpSpPr>
          <a:xfrm>
            <a:off x="5017341" y="4213728"/>
            <a:ext cx="1223836" cy="246221"/>
            <a:chOff x="3029189" y="3025982"/>
            <a:chExt cx="1223836" cy="246221"/>
          </a:xfrm>
        </p:grpSpPr>
        <p:sp>
          <p:nvSpPr>
            <p:cNvPr id="73" name="Rechteck 72">
              <a:extLst>
                <a:ext uri="{FF2B5EF4-FFF2-40B4-BE49-F238E27FC236}">
                  <a16:creationId xmlns:a16="http://schemas.microsoft.com/office/drawing/2014/main" id="{3D622A1E-6791-C4D4-E97E-DEE4B424E4DE}"/>
                </a:ext>
              </a:extLst>
            </p:cNvPr>
            <p:cNvSpPr/>
            <p:nvPr/>
          </p:nvSpPr>
          <p:spPr>
            <a:xfrm>
              <a:off x="3029189" y="3104270"/>
              <a:ext cx="90000" cy="90000"/>
            </a:xfrm>
            <a:prstGeom prst="rect">
              <a:avLst/>
            </a:prstGeom>
            <a:solidFill>
              <a:srgbClr val="8AC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74" name="Textfeld 73">
              <a:extLst>
                <a:ext uri="{FF2B5EF4-FFF2-40B4-BE49-F238E27FC236}">
                  <a16:creationId xmlns:a16="http://schemas.microsoft.com/office/drawing/2014/main" id="{838CF6D6-4E44-7FCE-43B6-B00561711A29}"/>
                </a:ext>
              </a:extLst>
            </p:cNvPr>
            <p:cNvSpPr txBox="1"/>
            <p:nvPr/>
          </p:nvSpPr>
          <p:spPr>
            <a:xfrm>
              <a:off x="3082428" y="3025982"/>
              <a:ext cx="1170597" cy="246221"/>
            </a:xfrm>
            <a:prstGeom prst="rect">
              <a:avLst/>
            </a:prstGeom>
            <a:noFill/>
          </p:spPr>
          <p:txBody>
            <a:bodyPr wrap="square" rtlCol="0">
              <a:spAutoFit/>
            </a:bodyPr>
            <a:lstStyle/>
            <a:p>
              <a:r>
                <a:rPr lang="de-DE" sz="1000" dirty="0"/>
                <a:t>(2)</a:t>
              </a:r>
            </a:p>
          </p:txBody>
        </p:sp>
      </p:grpSp>
      <p:grpSp>
        <p:nvGrpSpPr>
          <p:cNvPr id="75" name="Gruppieren 74">
            <a:extLst>
              <a:ext uri="{FF2B5EF4-FFF2-40B4-BE49-F238E27FC236}">
                <a16:creationId xmlns:a16="http://schemas.microsoft.com/office/drawing/2014/main" id="{B4B04C25-E909-21F0-73D9-11EFFA528226}"/>
              </a:ext>
            </a:extLst>
          </p:cNvPr>
          <p:cNvGrpSpPr/>
          <p:nvPr/>
        </p:nvGrpSpPr>
        <p:grpSpPr>
          <a:xfrm>
            <a:off x="5450438" y="4141728"/>
            <a:ext cx="1223836" cy="400110"/>
            <a:chOff x="3029189" y="2952607"/>
            <a:chExt cx="1223836" cy="400110"/>
          </a:xfrm>
        </p:grpSpPr>
        <p:sp>
          <p:nvSpPr>
            <p:cNvPr id="76" name="Rechteck 75">
              <a:extLst>
                <a:ext uri="{FF2B5EF4-FFF2-40B4-BE49-F238E27FC236}">
                  <a16:creationId xmlns:a16="http://schemas.microsoft.com/office/drawing/2014/main" id="{94E73951-8C16-F0A8-3F11-523800BB6072}"/>
                </a:ext>
              </a:extLst>
            </p:cNvPr>
            <p:cNvSpPr/>
            <p:nvPr/>
          </p:nvSpPr>
          <p:spPr>
            <a:xfrm>
              <a:off x="3029189" y="3104270"/>
              <a:ext cx="90000" cy="90000"/>
            </a:xfrm>
            <a:prstGeom prst="rect">
              <a:avLst/>
            </a:prstGeom>
            <a:solidFill>
              <a:srgbClr val="3EA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77" name="Textfeld 76">
              <a:extLst>
                <a:ext uri="{FF2B5EF4-FFF2-40B4-BE49-F238E27FC236}">
                  <a16:creationId xmlns:a16="http://schemas.microsoft.com/office/drawing/2014/main" id="{99B5ECE8-61AF-0880-4BA5-62A9A5992503}"/>
                </a:ext>
              </a:extLst>
            </p:cNvPr>
            <p:cNvSpPr txBox="1"/>
            <p:nvPr/>
          </p:nvSpPr>
          <p:spPr>
            <a:xfrm>
              <a:off x="3082428" y="2952607"/>
              <a:ext cx="1170597" cy="400110"/>
            </a:xfrm>
            <a:prstGeom prst="rect">
              <a:avLst/>
            </a:prstGeom>
            <a:noFill/>
          </p:spPr>
          <p:txBody>
            <a:bodyPr wrap="square" rtlCol="0">
              <a:spAutoFit/>
            </a:bodyPr>
            <a:lstStyle/>
            <a:p>
              <a:r>
                <a:rPr lang="de-DE" sz="1000" dirty="0"/>
                <a:t>(1) Stimme voll und ganz zu</a:t>
              </a:r>
            </a:p>
          </p:txBody>
        </p:sp>
      </p:grpSp>
      <p:sp>
        <p:nvSpPr>
          <p:cNvPr id="9" name="Textfeld 8">
            <a:extLst>
              <a:ext uri="{FF2B5EF4-FFF2-40B4-BE49-F238E27FC236}">
                <a16:creationId xmlns:a16="http://schemas.microsoft.com/office/drawing/2014/main" id="{ABF758BA-EC36-0AFB-D133-AD69D34A0A3E}"/>
              </a:ext>
            </a:extLst>
          </p:cNvPr>
          <p:cNvSpPr txBox="1"/>
          <p:nvPr/>
        </p:nvSpPr>
        <p:spPr>
          <a:xfrm>
            <a:off x="6912000" y="3225600"/>
            <a:ext cx="1908544" cy="450765"/>
          </a:xfrm>
          <a:prstGeom prst="rect">
            <a:avLst/>
          </a:prstGeom>
          <a:noFill/>
        </p:spPr>
        <p:txBody>
          <a:bodyPr wrap="square" rtlCol="0" anchor="t">
            <a:noAutofit/>
          </a:bodyPr>
          <a:lstStyle/>
          <a:p>
            <a:endParaRPr lang="de-DE" sz="800" dirty="0"/>
          </a:p>
          <a:p>
            <a:endParaRPr lang="de-DE" sz="800" dirty="0"/>
          </a:p>
          <a:p>
            <a:endParaRPr lang="de-DE" sz="800" dirty="0"/>
          </a:p>
          <a:p>
            <a:r>
              <a:rPr lang="de-DE" sz="800" dirty="0"/>
              <a:t>Frage F11: Inwieweit stimmen Sie folgenden Aussagen zu?</a:t>
            </a:r>
          </a:p>
          <a:p>
            <a:endParaRPr lang="de-DE" sz="800" dirty="0"/>
          </a:p>
          <a:p>
            <a:r>
              <a:rPr lang="de-DE" sz="800" dirty="0"/>
              <a:t>n=1.117 Befragte</a:t>
            </a:r>
          </a:p>
          <a:p>
            <a:r>
              <a:rPr lang="de-DE" sz="800" dirty="0"/>
              <a:t>Skala von </a:t>
            </a:r>
          </a:p>
          <a:p>
            <a:r>
              <a:rPr lang="de-DE" sz="800" dirty="0"/>
              <a:t>1 „Stimme voll und ganz zu“ bis </a:t>
            </a:r>
          </a:p>
          <a:p>
            <a:r>
              <a:rPr lang="de-DE" sz="800" dirty="0"/>
              <a:t>5 „Stimme überhaupt nicht zu“</a:t>
            </a:r>
          </a:p>
          <a:p>
            <a:endParaRPr lang="de-DE" sz="800" dirty="0"/>
          </a:p>
        </p:txBody>
      </p:sp>
      <p:sp>
        <p:nvSpPr>
          <p:cNvPr id="28" name="Textfeld 27">
            <a:extLst>
              <a:ext uri="{FF2B5EF4-FFF2-40B4-BE49-F238E27FC236}">
                <a16:creationId xmlns:a16="http://schemas.microsoft.com/office/drawing/2014/main" id="{2D6179FE-FD42-F66D-E2AA-5C4F8FAE5564}"/>
              </a:ext>
            </a:extLst>
          </p:cNvPr>
          <p:cNvSpPr txBox="1"/>
          <p:nvPr/>
        </p:nvSpPr>
        <p:spPr>
          <a:xfrm>
            <a:off x="0" y="1230182"/>
            <a:ext cx="3196800" cy="317500"/>
          </a:xfrm>
          <a:prstGeom prst="rect">
            <a:avLst/>
          </a:prstGeom>
          <a:noFill/>
        </p:spPr>
        <p:txBody>
          <a:bodyPr wrap="square" rtlCol="0" anchor="ctr">
            <a:noAutofit/>
          </a:bodyPr>
          <a:lstStyle/>
          <a:p>
            <a:pPr algn="r">
              <a:lnSpc>
                <a:spcPts val="1000"/>
              </a:lnSpc>
            </a:pPr>
            <a:r>
              <a:rPr lang="de-DE" sz="1000" dirty="0"/>
              <a:t>Wenn man hört und liest, wie viel Geld in einzelnen Sendeanstalten für große Neubauten oder hohe Gehälter und Pensionen für Leitende Mitarbeiter ausgegeben wird, wird klar, dass das System </a:t>
            </a:r>
            <a:br>
              <a:rPr lang="de-DE" sz="1000" dirty="0"/>
            </a:br>
            <a:r>
              <a:rPr lang="de-DE" sz="1000" dirty="0"/>
              <a:t>dringend reformiert werden muss.</a:t>
            </a:r>
            <a:endParaRPr lang="de-DE" sz="700" dirty="0"/>
          </a:p>
        </p:txBody>
      </p:sp>
      <p:sp>
        <p:nvSpPr>
          <p:cNvPr id="29" name="Textfeld 28">
            <a:extLst>
              <a:ext uri="{FF2B5EF4-FFF2-40B4-BE49-F238E27FC236}">
                <a16:creationId xmlns:a16="http://schemas.microsoft.com/office/drawing/2014/main" id="{579E257F-57AC-AD4A-DE13-A8A993EEB3A1}"/>
              </a:ext>
            </a:extLst>
          </p:cNvPr>
          <p:cNvSpPr txBox="1"/>
          <p:nvPr/>
        </p:nvSpPr>
        <p:spPr>
          <a:xfrm>
            <a:off x="0" y="1862849"/>
            <a:ext cx="3196800" cy="317500"/>
          </a:xfrm>
          <a:prstGeom prst="rect">
            <a:avLst/>
          </a:prstGeom>
          <a:noFill/>
        </p:spPr>
        <p:txBody>
          <a:bodyPr wrap="square" rtlCol="0" anchor="ctr">
            <a:noAutofit/>
          </a:bodyPr>
          <a:lstStyle/>
          <a:p>
            <a:pPr algn="r">
              <a:lnSpc>
                <a:spcPts val="1000"/>
              </a:lnSpc>
            </a:pPr>
            <a:r>
              <a:rPr lang="de-DE" sz="1000" dirty="0"/>
              <a:t>Die Gehälter von Führungskräften sollten analog dem Tarifvertrag öffentlicher Dienst gedeckelt werden.</a:t>
            </a:r>
            <a:endParaRPr lang="de-DE" sz="700" dirty="0"/>
          </a:p>
        </p:txBody>
      </p:sp>
      <p:sp>
        <p:nvSpPr>
          <p:cNvPr id="30" name="Textfeld 29">
            <a:extLst>
              <a:ext uri="{FF2B5EF4-FFF2-40B4-BE49-F238E27FC236}">
                <a16:creationId xmlns:a16="http://schemas.microsoft.com/office/drawing/2014/main" id="{58E4D482-9DD8-8582-B948-0D16950557A3}"/>
              </a:ext>
            </a:extLst>
          </p:cNvPr>
          <p:cNvSpPr txBox="1"/>
          <p:nvPr/>
        </p:nvSpPr>
        <p:spPr>
          <a:xfrm>
            <a:off x="0" y="2470440"/>
            <a:ext cx="3196800" cy="317500"/>
          </a:xfrm>
          <a:prstGeom prst="rect">
            <a:avLst/>
          </a:prstGeom>
          <a:noFill/>
        </p:spPr>
        <p:txBody>
          <a:bodyPr wrap="square" rtlCol="0" anchor="ctr">
            <a:noAutofit/>
          </a:bodyPr>
          <a:lstStyle/>
          <a:p>
            <a:pPr algn="r">
              <a:lnSpc>
                <a:spcPts val="1000"/>
              </a:lnSpc>
            </a:pPr>
            <a:r>
              <a:rPr lang="de-DE" sz="1000" dirty="0"/>
              <a:t>Es ist wichtig, dass Rundfunk- und Verwaltungsräte ihre Prüfrechte konsequent wahrnehmen.</a:t>
            </a:r>
            <a:endParaRPr lang="de-DE" sz="700" dirty="0"/>
          </a:p>
        </p:txBody>
      </p:sp>
      <p:sp>
        <p:nvSpPr>
          <p:cNvPr id="31" name="Textfeld 30">
            <a:extLst>
              <a:ext uri="{FF2B5EF4-FFF2-40B4-BE49-F238E27FC236}">
                <a16:creationId xmlns:a16="http://schemas.microsoft.com/office/drawing/2014/main" id="{252B461E-DEBA-DBFA-E4D4-1ECC8B1B5A9C}"/>
              </a:ext>
            </a:extLst>
          </p:cNvPr>
          <p:cNvSpPr txBox="1"/>
          <p:nvPr/>
        </p:nvSpPr>
        <p:spPr>
          <a:xfrm>
            <a:off x="0" y="3082227"/>
            <a:ext cx="3196800" cy="317500"/>
          </a:xfrm>
          <a:prstGeom prst="rect">
            <a:avLst/>
          </a:prstGeom>
          <a:noFill/>
        </p:spPr>
        <p:txBody>
          <a:bodyPr wrap="square" rtlCol="0" anchor="ctr">
            <a:noAutofit/>
          </a:bodyPr>
          <a:lstStyle/>
          <a:p>
            <a:pPr algn="r">
              <a:lnSpc>
                <a:spcPts val="1000"/>
              </a:lnSpc>
            </a:pPr>
            <a:r>
              <a:rPr lang="de-DE" sz="1000" dirty="0"/>
              <a:t>Ein transparenter, bedarfsgerechter Umgang mit </a:t>
            </a:r>
            <a:br>
              <a:rPr lang="de-DE" sz="1000" dirty="0"/>
            </a:br>
            <a:r>
              <a:rPr lang="de-DE" sz="1000" dirty="0"/>
              <a:t>den Rundfunkgebühren durch den öffentlich-rechtlichen Rundfunk ist selbstverständlich.</a:t>
            </a:r>
            <a:endParaRPr lang="de-DE" sz="700" dirty="0"/>
          </a:p>
        </p:txBody>
      </p:sp>
      <p:sp>
        <p:nvSpPr>
          <p:cNvPr id="21" name="Textfeld 20">
            <a:extLst>
              <a:ext uri="{FF2B5EF4-FFF2-40B4-BE49-F238E27FC236}">
                <a16:creationId xmlns:a16="http://schemas.microsoft.com/office/drawing/2014/main" id="{E0BA11BA-68A8-2C25-6830-F4D95453C68A}"/>
              </a:ext>
            </a:extLst>
          </p:cNvPr>
          <p:cNvSpPr txBox="1"/>
          <p:nvPr/>
        </p:nvSpPr>
        <p:spPr>
          <a:xfrm>
            <a:off x="0" y="3670192"/>
            <a:ext cx="3196800" cy="413198"/>
          </a:xfrm>
          <a:prstGeom prst="rect">
            <a:avLst/>
          </a:prstGeom>
          <a:noFill/>
        </p:spPr>
        <p:txBody>
          <a:bodyPr wrap="square" rtlCol="0" anchor="ctr">
            <a:noAutofit/>
          </a:bodyPr>
          <a:lstStyle/>
          <a:p>
            <a:pPr algn="r">
              <a:lnSpc>
                <a:spcPts val="1100"/>
              </a:lnSpc>
            </a:pPr>
            <a:r>
              <a:rPr lang="de-DE" sz="1000" dirty="0"/>
              <a:t>Es wäre sinnvoll, kleinere Sendeanstalten mit benachbarten Anstalten zusammenzulegen, beispielsweise den Saarländischen Rundfunk </a:t>
            </a:r>
          </a:p>
          <a:p>
            <a:pPr algn="r">
              <a:lnSpc>
                <a:spcPts val="1100"/>
              </a:lnSpc>
            </a:pPr>
            <a:r>
              <a:rPr lang="de-DE" sz="1000" dirty="0"/>
              <a:t>und den SWR.</a:t>
            </a:r>
            <a:endParaRPr lang="de-DE" sz="700" dirty="0"/>
          </a:p>
        </p:txBody>
      </p:sp>
      <p:cxnSp>
        <p:nvCxnSpPr>
          <p:cNvPr id="22" name="Gerader Verbinder 21">
            <a:extLst>
              <a:ext uri="{FF2B5EF4-FFF2-40B4-BE49-F238E27FC236}">
                <a16:creationId xmlns:a16="http://schemas.microsoft.com/office/drawing/2014/main" id="{BE9E7C07-CD01-FBB4-9E85-A8C0696F630C}"/>
              </a:ext>
            </a:extLst>
          </p:cNvPr>
          <p:cNvCxnSpPr/>
          <p:nvPr/>
        </p:nvCxnSpPr>
        <p:spPr>
          <a:xfrm>
            <a:off x="4843993" y="1131390"/>
            <a:ext cx="0" cy="2952000"/>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46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7"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BFFBF12B-3249-AB00-EB67-CD8E39DE90B0}"/>
              </a:ext>
            </a:extLst>
          </p:cNvPr>
          <p:cNvSpPr/>
          <p:nvPr/>
        </p:nvSpPr>
        <p:spPr>
          <a:xfrm>
            <a:off x="6761181" y="3579812"/>
            <a:ext cx="2193258" cy="96202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uppieren 2"/>
          <p:cNvGrpSpPr/>
          <p:nvPr/>
        </p:nvGrpSpPr>
        <p:grpSpPr>
          <a:xfrm>
            <a:off x="-66674" y="-161104"/>
            <a:ext cx="9378314" cy="5392789"/>
            <a:chOff x="-66674" y="-161104"/>
            <a:chExt cx="9378314" cy="5392789"/>
          </a:xfrm>
        </p:grpSpPr>
        <p:sp>
          <p:nvSpPr>
            <p:cNvPr id="19" name="Rechteck 1"/>
            <p:cNvSpPr/>
            <p:nvPr userDrawn="1"/>
          </p:nvSpPr>
          <p:spPr>
            <a:xfrm>
              <a:off x="-66674" y="-73740"/>
              <a:ext cx="9378314" cy="5305425"/>
            </a:xfrm>
            <a:custGeom>
              <a:avLst/>
              <a:gdLst/>
              <a:ahLst/>
              <a:cxnLst/>
              <a:rect l="l" t="t" r="r" b="b"/>
              <a:pathLst>
                <a:path w="9378314" h="5305425">
                  <a:moveTo>
                    <a:pt x="7245627" y="1008064"/>
                  </a:moveTo>
                  <a:cubicBezTo>
                    <a:pt x="7049958" y="1008064"/>
                    <a:pt x="6891337" y="1166685"/>
                    <a:pt x="6891337" y="1362354"/>
                  </a:cubicBezTo>
                  <a:lnTo>
                    <a:pt x="6891337" y="4263749"/>
                  </a:lnTo>
                  <a:cubicBezTo>
                    <a:pt x="6891337" y="4459418"/>
                    <a:pt x="7049958" y="4618039"/>
                    <a:pt x="7245627" y="4618039"/>
                  </a:cubicBezTo>
                  <a:lnTo>
                    <a:pt x="8630958" y="4618039"/>
                  </a:lnTo>
                  <a:cubicBezTo>
                    <a:pt x="8826627" y="4618039"/>
                    <a:pt x="8985248" y="4459418"/>
                    <a:pt x="8985248" y="4263749"/>
                  </a:cubicBezTo>
                  <a:lnTo>
                    <a:pt x="8985248" y="1362354"/>
                  </a:lnTo>
                  <a:cubicBezTo>
                    <a:pt x="8985248" y="1166685"/>
                    <a:pt x="8826627" y="1008064"/>
                    <a:pt x="8630958" y="1008064"/>
                  </a:cubicBezTo>
                  <a:close/>
                  <a:moveTo>
                    <a:pt x="0" y="0"/>
                  </a:moveTo>
                  <a:lnTo>
                    <a:pt x="9378314" y="0"/>
                  </a:lnTo>
                  <a:lnTo>
                    <a:pt x="9378314" y="5305425"/>
                  </a:lnTo>
                  <a:lnTo>
                    <a:pt x="0" y="5305425"/>
                  </a:lnTo>
                  <a:lnTo>
                    <a:pt x="0" y="4618039"/>
                  </a:lnTo>
                  <a:lnTo>
                    <a:pt x="6285137" y="4618039"/>
                  </a:lnTo>
                  <a:cubicBezTo>
                    <a:pt x="6501557" y="4618039"/>
                    <a:pt x="6677000" y="4442596"/>
                    <a:pt x="6677000" y="4226176"/>
                  </a:cubicBezTo>
                  <a:lnTo>
                    <a:pt x="6677000" y="1399927"/>
                  </a:lnTo>
                  <a:cubicBezTo>
                    <a:pt x="6677000" y="1183507"/>
                    <a:pt x="6501557" y="1008064"/>
                    <a:pt x="6285137" y="1008064"/>
                  </a:cubicBezTo>
                  <a:lnTo>
                    <a:pt x="0" y="1008064"/>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userDrawn="1"/>
          </p:nvGrpSpPr>
          <p:grpSpPr>
            <a:xfrm>
              <a:off x="6837719" y="194595"/>
              <a:ext cx="879212" cy="330673"/>
              <a:chOff x="6830747" y="319088"/>
              <a:chExt cx="1620837" cy="609600"/>
            </a:xfrm>
          </p:grpSpPr>
          <p:sp>
            <p:nvSpPr>
              <p:cNvPr id="11" name="Freeform 18"/>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9"/>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20"/>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21"/>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22"/>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23"/>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24"/>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25"/>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8" name="Gerade Verbindung 7"/>
            <p:cNvCxnSpPr/>
            <p:nvPr userDrawn="1"/>
          </p:nvCxnSpPr>
          <p:spPr>
            <a:xfrm>
              <a:off x="6607119"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hteck 23"/>
            <p:cNvSpPr/>
            <p:nvPr userDrawn="1"/>
          </p:nvSpPr>
          <p:spPr>
            <a:xfrm>
              <a:off x="7704000"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p:cNvSpPr txBox="1"/>
          <p:nvPr/>
        </p:nvSpPr>
        <p:spPr>
          <a:xfrm>
            <a:off x="6912000" y="1149762"/>
            <a:ext cx="1997615" cy="1966216"/>
          </a:xfrm>
          <a:prstGeom prst="rect">
            <a:avLst/>
          </a:prstGeom>
          <a:noFill/>
        </p:spPr>
        <p:txBody>
          <a:bodyPr wrap="square" rtlCol="0">
            <a:noAutofit/>
          </a:bodyPr>
          <a:lstStyle/>
          <a:p>
            <a:r>
              <a:rPr lang="de-DE" sz="1200" dirty="0"/>
              <a:t>Die Rundfunkgebühr wird mit Mehrheit als zu hoch eingeschätzt. </a:t>
            </a:r>
          </a:p>
          <a:p>
            <a:endParaRPr lang="de-DE" sz="1200" dirty="0"/>
          </a:p>
          <a:p>
            <a:r>
              <a:rPr lang="de-DE" sz="1200" dirty="0"/>
              <a:t>Diese Einschätzung teilen die Wähler (fast) aller Parteien – außer bei der SPD und Grünen.</a:t>
            </a:r>
          </a:p>
        </p:txBody>
      </p:sp>
      <p:sp>
        <p:nvSpPr>
          <p:cNvPr id="46" name="Titel 5"/>
          <p:cNvSpPr txBox="1">
            <a:spLocks/>
          </p:cNvSpPr>
          <p:nvPr/>
        </p:nvSpPr>
        <p:spPr>
          <a:xfrm>
            <a:off x="209180" y="133098"/>
            <a:ext cx="7050491" cy="648000"/>
          </a:xfrm>
          <a:prstGeom prst="rect">
            <a:avLst/>
          </a:prstGeom>
        </p:spPr>
        <p:txBody>
          <a:bodyPr/>
          <a:lstStyle>
            <a:lvl1pPr algn="l" defTabSz="779252" rtl="0" eaLnBrk="1" latinLnBrk="0" hangingPunct="1">
              <a:spcBef>
                <a:spcPct val="0"/>
              </a:spcBef>
              <a:buNone/>
              <a:defRPr sz="2200" b="1" kern="1200">
                <a:solidFill>
                  <a:schemeClr val="tx1"/>
                </a:solidFill>
                <a:latin typeface="+mj-lt"/>
                <a:ea typeface="+mj-ea"/>
                <a:cs typeface="+mj-cs"/>
              </a:defRPr>
            </a:lvl1pPr>
          </a:lstStyle>
          <a:p>
            <a:r>
              <a:rPr lang="de-DE" sz="1600" dirty="0"/>
              <a:t>ERGEBNISSE</a:t>
            </a:r>
          </a:p>
          <a:p>
            <a:r>
              <a:rPr lang="de-DE" sz="1600"/>
              <a:t>Monatlicher Rundfunkbeitrag</a:t>
            </a:r>
            <a:endParaRPr lang="de-DE" sz="1100" dirty="0"/>
          </a:p>
          <a:p>
            <a:endParaRPr lang="de-DE" sz="1600" b="1" dirty="0"/>
          </a:p>
        </p:txBody>
      </p:sp>
      <p:sp>
        <p:nvSpPr>
          <p:cNvPr id="6" name="Foliennummernplatzhalter 5">
            <a:extLst>
              <a:ext uri="{FF2B5EF4-FFF2-40B4-BE49-F238E27FC236}">
                <a16:creationId xmlns:a16="http://schemas.microsoft.com/office/drawing/2014/main" id="{364C505F-A86A-4C88-BC8C-5051ED165019}"/>
              </a:ext>
            </a:extLst>
          </p:cNvPr>
          <p:cNvSpPr>
            <a:spLocks noGrp="1"/>
          </p:cNvSpPr>
          <p:nvPr>
            <p:ph type="sldNum" sz="quarter" idx="4"/>
          </p:nvPr>
        </p:nvSpPr>
        <p:spPr/>
        <p:txBody>
          <a:bodyPr/>
          <a:lstStyle/>
          <a:p>
            <a:fld id="{EC394455-EBE5-457D-B188-43FCED0FE3BE}" type="slidenum">
              <a:rPr lang="de-DE" smtClean="0"/>
              <a:pPr/>
              <a:t>7</a:t>
            </a:fld>
            <a:endParaRPr lang="de-DE" dirty="0"/>
          </a:p>
        </p:txBody>
      </p:sp>
      <p:sp>
        <p:nvSpPr>
          <p:cNvPr id="34" name="Rechteck 23"/>
          <p:cNvSpPr/>
          <p:nvPr/>
        </p:nvSpPr>
        <p:spPr>
          <a:xfrm rot="10800000">
            <a:off x="7704000"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F8E08AFE-9876-45AC-A84E-ED7DF64DE379}"/>
              </a:ext>
            </a:extLst>
          </p:cNvPr>
          <p:cNvSpPr>
            <a:spLocks noGrp="1"/>
          </p:cNvSpPr>
          <p:nvPr>
            <p:ph type="ftr" sz="quarter" idx="3"/>
          </p:nvPr>
        </p:nvSpPr>
        <p:spPr/>
        <p:txBody>
          <a:bodyPr/>
          <a:lstStyle/>
          <a:p>
            <a:pPr>
              <a:lnSpc>
                <a:spcPts val="1108"/>
              </a:lnSpc>
            </a:pPr>
            <a:r>
              <a:rPr lang="de-DE" dirty="0"/>
              <a:t>infas quo | Bürgerumfrage Sachsen-Anhalt – öffentlich-rechtlicher Rundfunk</a:t>
            </a:r>
          </a:p>
        </p:txBody>
      </p:sp>
      <p:sp>
        <p:nvSpPr>
          <p:cNvPr id="9" name="Textfeld 8">
            <a:extLst>
              <a:ext uri="{FF2B5EF4-FFF2-40B4-BE49-F238E27FC236}">
                <a16:creationId xmlns:a16="http://schemas.microsoft.com/office/drawing/2014/main" id="{ABF758BA-EC36-0AFB-D133-AD69D34A0A3E}"/>
              </a:ext>
            </a:extLst>
          </p:cNvPr>
          <p:cNvSpPr txBox="1"/>
          <p:nvPr/>
        </p:nvSpPr>
        <p:spPr>
          <a:xfrm>
            <a:off x="6918631" y="3586173"/>
            <a:ext cx="1908544" cy="450765"/>
          </a:xfrm>
          <a:prstGeom prst="rect">
            <a:avLst/>
          </a:prstGeom>
          <a:noFill/>
        </p:spPr>
        <p:txBody>
          <a:bodyPr wrap="square" rtlCol="0" anchor="t">
            <a:noAutofit/>
          </a:bodyPr>
          <a:lstStyle/>
          <a:p>
            <a:r>
              <a:rPr lang="de-DE" sz="800" dirty="0"/>
              <a:t>Frage F7: Wie beurteilen Sie die Höhe des Beitrages?</a:t>
            </a:r>
          </a:p>
          <a:p>
            <a:endParaRPr lang="de-DE" sz="800" dirty="0"/>
          </a:p>
          <a:p>
            <a:r>
              <a:rPr lang="de-DE" sz="800" dirty="0"/>
              <a:t>n=1.117 Befragte</a:t>
            </a:r>
          </a:p>
        </p:txBody>
      </p:sp>
      <p:sp>
        <p:nvSpPr>
          <p:cNvPr id="43" name="Textfeld 42">
            <a:extLst>
              <a:ext uri="{FF2B5EF4-FFF2-40B4-BE49-F238E27FC236}">
                <a16:creationId xmlns:a16="http://schemas.microsoft.com/office/drawing/2014/main" id="{647487EE-D769-63B0-D785-C80AD2DF12ED}"/>
              </a:ext>
            </a:extLst>
          </p:cNvPr>
          <p:cNvSpPr txBox="1"/>
          <p:nvPr/>
        </p:nvSpPr>
        <p:spPr>
          <a:xfrm>
            <a:off x="590614" y="1060320"/>
            <a:ext cx="5653236" cy="317500"/>
          </a:xfrm>
          <a:prstGeom prst="rect">
            <a:avLst/>
          </a:prstGeom>
          <a:noFill/>
        </p:spPr>
        <p:txBody>
          <a:bodyPr wrap="square" rtlCol="0" anchor="ctr">
            <a:noAutofit/>
          </a:bodyPr>
          <a:lstStyle/>
          <a:p>
            <a:pPr algn="ctr"/>
            <a:r>
              <a:rPr lang="de-DE" sz="1200" b="1" dirty="0"/>
              <a:t>„Die Höhe des Beitrages ist (viel) zu hoch“ </a:t>
            </a:r>
            <a:r>
              <a:rPr lang="de-DE" sz="1100" b="1" dirty="0"/>
              <a:t>(Top 1+2-Box)</a:t>
            </a:r>
            <a:endParaRPr lang="de-DE" sz="1200" b="1" dirty="0"/>
          </a:p>
        </p:txBody>
      </p:sp>
      <p:pic>
        <p:nvPicPr>
          <p:cNvPr id="26" name="Grafik 25" descr="Ein Bild, das Logo enthält.&#10;&#10;Automatisch generierte Beschreibung">
            <a:extLst>
              <a:ext uri="{FF2B5EF4-FFF2-40B4-BE49-F238E27FC236}">
                <a16:creationId xmlns:a16="http://schemas.microsoft.com/office/drawing/2014/main" id="{B32AF0C7-FABF-EC6E-0EA3-902DFF3F23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3178" y="3370985"/>
            <a:ext cx="646365" cy="294007"/>
          </a:xfrm>
          <a:prstGeom prst="rect">
            <a:avLst/>
          </a:prstGeom>
        </p:spPr>
      </p:pic>
      <p:pic>
        <p:nvPicPr>
          <p:cNvPr id="35" name="Grafik 34" descr="Ein Bild, das Text enthält.&#10;&#10;Automatisch generierte Beschreibung">
            <a:extLst>
              <a:ext uri="{FF2B5EF4-FFF2-40B4-BE49-F238E27FC236}">
                <a16:creationId xmlns:a16="http://schemas.microsoft.com/office/drawing/2014/main" id="{01491436-AE67-A0D3-9DDC-9A1FD837A9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5523" y="2392204"/>
            <a:ext cx="581319" cy="255329"/>
          </a:xfrm>
          <a:prstGeom prst="rect">
            <a:avLst/>
          </a:prstGeom>
        </p:spPr>
      </p:pic>
      <p:pic>
        <p:nvPicPr>
          <p:cNvPr id="36" name="Grafik 35" descr="Ein Bild, das Logo enthält.&#10;&#10;Automatisch generierte Beschreibung">
            <a:extLst>
              <a:ext uri="{FF2B5EF4-FFF2-40B4-BE49-F238E27FC236}">
                <a16:creationId xmlns:a16="http://schemas.microsoft.com/office/drawing/2014/main" id="{A1021DB7-7171-DDD9-2E92-7819A21B65A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9662"/>
          <a:stretch/>
        </p:blipFill>
        <p:spPr>
          <a:xfrm>
            <a:off x="2498485" y="2695321"/>
            <a:ext cx="596735" cy="299792"/>
          </a:xfrm>
          <a:prstGeom prst="rect">
            <a:avLst/>
          </a:prstGeom>
        </p:spPr>
      </p:pic>
      <p:pic>
        <p:nvPicPr>
          <p:cNvPr id="37" name="Grafik 36" descr="Ein Bild, das Text, Clipart enthält.&#10;&#10;Automatisch generierte Beschreibung">
            <a:extLst>
              <a:ext uri="{FF2B5EF4-FFF2-40B4-BE49-F238E27FC236}">
                <a16:creationId xmlns:a16="http://schemas.microsoft.com/office/drawing/2014/main" id="{87973883-FFD7-2042-AF26-52C9848602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6745" y="2076745"/>
            <a:ext cx="660097" cy="299792"/>
          </a:xfrm>
          <a:prstGeom prst="rect">
            <a:avLst/>
          </a:prstGeom>
        </p:spPr>
      </p:pic>
      <p:pic>
        <p:nvPicPr>
          <p:cNvPr id="38" name="Grafik 37" descr="Ein Bild, das Text, Schild enthält.&#10;&#10;Automatisch generierte Beschreibung">
            <a:extLst>
              <a:ext uri="{FF2B5EF4-FFF2-40B4-BE49-F238E27FC236}">
                <a16:creationId xmlns:a16="http://schemas.microsoft.com/office/drawing/2014/main" id="{FBB7E8EC-8C96-B30E-CDE0-800CFBE271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2034" y="3051138"/>
            <a:ext cx="267023" cy="259934"/>
          </a:xfrm>
          <a:prstGeom prst="rect">
            <a:avLst/>
          </a:prstGeom>
        </p:spPr>
      </p:pic>
      <p:pic>
        <p:nvPicPr>
          <p:cNvPr id="39" name="Grafik 38" descr="Ein Bild, das Logo enthält.&#10;&#10;Automatisch generierte Beschreibung">
            <a:extLst>
              <a:ext uri="{FF2B5EF4-FFF2-40B4-BE49-F238E27FC236}">
                <a16:creationId xmlns:a16="http://schemas.microsoft.com/office/drawing/2014/main" id="{7E5440DB-E239-91BB-F746-20B69D11B0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4758" y="3680073"/>
            <a:ext cx="589277" cy="267853"/>
          </a:xfrm>
          <a:prstGeom prst="rect">
            <a:avLst/>
          </a:prstGeom>
        </p:spPr>
      </p:pic>
      <p:graphicFrame>
        <p:nvGraphicFramePr>
          <p:cNvPr id="40" name="Diagramm 39">
            <a:extLst>
              <a:ext uri="{FF2B5EF4-FFF2-40B4-BE49-F238E27FC236}">
                <a16:creationId xmlns:a16="http://schemas.microsoft.com/office/drawing/2014/main" id="{8898CA0C-1731-1380-74B2-CF349D02EA6F}"/>
              </a:ext>
            </a:extLst>
          </p:cNvPr>
          <p:cNvGraphicFramePr/>
          <p:nvPr>
            <p:extLst>
              <p:ext uri="{D42A27DB-BD31-4B8C-83A1-F6EECF244321}">
                <p14:modId xmlns:p14="http://schemas.microsoft.com/office/powerpoint/2010/main" val="1600038082"/>
              </p:ext>
            </p:extLst>
          </p:nvPr>
        </p:nvGraphicFramePr>
        <p:xfrm>
          <a:off x="3056202" y="1546187"/>
          <a:ext cx="1665605" cy="2583741"/>
        </p:xfrm>
        <a:graphic>
          <a:graphicData uri="http://schemas.openxmlformats.org/drawingml/2006/chart">
            <c:chart xmlns:c="http://schemas.openxmlformats.org/drawingml/2006/chart" xmlns:r="http://schemas.openxmlformats.org/officeDocument/2006/relationships" r:id="rId12"/>
          </a:graphicData>
        </a:graphic>
      </p:graphicFrame>
      <p:sp>
        <p:nvSpPr>
          <p:cNvPr id="44" name="Textfeld 43">
            <a:extLst>
              <a:ext uri="{FF2B5EF4-FFF2-40B4-BE49-F238E27FC236}">
                <a16:creationId xmlns:a16="http://schemas.microsoft.com/office/drawing/2014/main" id="{6DFA2818-AE81-F872-4273-C774FAD5ECC1}"/>
              </a:ext>
            </a:extLst>
          </p:cNvPr>
          <p:cNvSpPr txBox="1"/>
          <p:nvPr/>
        </p:nvSpPr>
        <p:spPr>
          <a:xfrm>
            <a:off x="2584009" y="1716238"/>
            <a:ext cx="630630" cy="246221"/>
          </a:xfrm>
          <a:prstGeom prst="rect">
            <a:avLst/>
          </a:prstGeom>
          <a:noFill/>
        </p:spPr>
        <p:txBody>
          <a:bodyPr wrap="square" rtlCol="0" anchor="ctr">
            <a:spAutoFit/>
          </a:bodyPr>
          <a:lstStyle/>
          <a:p>
            <a:pPr algn="r"/>
            <a:r>
              <a:rPr lang="de-DE" sz="1000" dirty="0"/>
              <a:t>Gesamt</a:t>
            </a:r>
          </a:p>
        </p:txBody>
      </p:sp>
    </p:spTree>
    <p:extLst>
      <p:ext uri="{BB962C8B-B14F-4D97-AF65-F5344CB8AC3E}">
        <p14:creationId xmlns:p14="http://schemas.microsoft.com/office/powerpoint/2010/main" val="1036864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322352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5"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BFFBF12B-3249-AB00-EB67-CD8E39DE90B0}"/>
              </a:ext>
            </a:extLst>
          </p:cNvPr>
          <p:cNvSpPr/>
          <p:nvPr/>
        </p:nvSpPr>
        <p:spPr>
          <a:xfrm>
            <a:off x="6761181" y="3579812"/>
            <a:ext cx="2193258" cy="96202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9" name="Gruppieren 28">
            <a:extLst>
              <a:ext uri="{FF2B5EF4-FFF2-40B4-BE49-F238E27FC236}">
                <a16:creationId xmlns:a16="http://schemas.microsoft.com/office/drawing/2014/main" id="{5D7338BE-DB93-5323-221C-AA2650E1AF74}"/>
              </a:ext>
            </a:extLst>
          </p:cNvPr>
          <p:cNvGrpSpPr/>
          <p:nvPr/>
        </p:nvGrpSpPr>
        <p:grpSpPr>
          <a:xfrm>
            <a:off x="-66674" y="-161104"/>
            <a:ext cx="9378314" cy="5392789"/>
            <a:chOff x="-66674" y="-161104"/>
            <a:chExt cx="9378314" cy="5392789"/>
          </a:xfrm>
        </p:grpSpPr>
        <p:sp>
          <p:nvSpPr>
            <p:cNvPr id="30" name="Rechteck 1">
              <a:extLst>
                <a:ext uri="{FF2B5EF4-FFF2-40B4-BE49-F238E27FC236}">
                  <a16:creationId xmlns:a16="http://schemas.microsoft.com/office/drawing/2014/main" id="{35F90CA5-6A77-C879-9953-0D6323DCD4F4}"/>
                </a:ext>
              </a:extLst>
            </p:cNvPr>
            <p:cNvSpPr/>
            <p:nvPr userDrawn="1"/>
          </p:nvSpPr>
          <p:spPr>
            <a:xfrm>
              <a:off x="-66674" y="-73740"/>
              <a:ext cx="9378314" cy="5305425"/>
            </a:xfrm>
            <a:custGeom>
              <a:avLst/>
              <a:gdLst/>
              <a:ahLst/>
              <a:cxnLst/>
              <a:rect l="l" t="t" r="r" b="b"/>
              <a:pathLst>
                <a:path w="9378314" h="5305425">
                  <a:moveTo>
                    <a:pt x="7245627" y="1008064"/>
                  </a:moveTo>
                  <a:cubicBezTo>
                    <a:pt x="7049958" y="1008064"/>
                    <a:pt x="6891337" y="1166685"/>
                    <a:pt x="6891337" y="1362354"/>
                  </a:cubicBezTo>
                  <a:lnTo>
                    <a:pt x="6891337" y="4263749"/>
                  </a:lnTo>
                  <a:cubicBezTo>
                    <a:pt x="6891337" y="4459418"/>
                    <a:pt x="7049958" y="4618039"/>
                    <a:pt x="7245627" y="4618039"/>
                  </a:cubicBezTo>
                  <a:lnTo>
                    <a:pt x="8630958" y="4618039"/>
                  </a:lnTo>
                  <a:cubicBezTo>
                    <a:pt x="8826627" y="4618039"/>
                    <a:pt x="8985248" y="4459418"/>
                    <a:pt x="8985248" y="4263749"/>
                  </a:cubicBezTo>
                  <a:lnTo>
                    <a:pt x="8985248" y="1362354"/>
                  </a:lnTo>
                  <a:cubicBezTo>
                    <a:pt x="8985248" y="1166685"/>
                    <a:pt x="8826627" y="1008064"/>
                    <a:pt x="8630958" y="1008064"/>
                  </a:cubicBezTo>
                  <a:close/>
                  <a:moveTo>
                    <a:pt x="0" y="0"/>
                  </a:moveTo>
                  <a:lnTo>
                    <a:pt x="9378314" y="0"/>
                  </a:lnTo>
                  <a:lnTo>
                    <a:pt x="9378314" y="5305425"/>
                  </a:lnTo>
                  <a:lnTo>
                    <a:pt x="0" y="5305425"/>
                  </a:lnTo>
                  <a:lnTo>
                    <a:pt x="0" y="4618039"/>
                  </a:lnTo>
                  <a:lnTo>
                    <a:pt x="6285137" y="4618039"/>
                  </a:lnTo>
                  <a:cubicBezTo>
                    <a:pt x="6501557" y="4618039"/>
                    <a:pt x="6677000" y="4442596"/>
                    <a:pt x="6677000" y="4226176"/>
                  </a:cubicBezTo>
                  <a:lnTo>
                    <a:pt x="6677000" y="1399927"/>
                  </a:lnTo>
                  <a:cubicBezTo>
                    <a:pt x="6677000" y="1183507"/>
                    <a:pt x="6501557" y="1008064"/>
                    <a:pt x="6285137" y="1008064"/>
                  </a:cubicBezTo>
                  <a:lnTo>
                    <a:pt x="0" y="1008064"/>
                  </a:ln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a:extLst>
                <a:ext uri="{FF2B5EF4-FFF2-40B4-BE49-F238E27FC236}">
                  <a16:creationId xmlns:a16="http://schemas.microsoft.com/office/drawing/2014/main" id="{745B7DFC-0780-BE21-B3A1-44CDB402D629}"/>
                </a:ext>
              </a:extLst>
            </p:cNvPr>
            <p:cNvGrpSpPr/>
            <p:nvPr userDrawn="1"/>
          </p:nvGrpSpPr>
          <p:grpSpPr>
            <a:xfrm>
              <a:off x="6837719" y="194595"/>
              <a:ext cx="879212" cy="330673"/>
              <a:chOff x="6830747" y="319088"/>
              <a:chExt cx="1620837" cy="609600"/>
            </a:xfrm>
          </p:grpSpPr>
          <p:sp>
            <p:nvSpPr>
              <p:cNvPr id="36" name="Freeform 18">
                <a:extLst>
                  <a:ext uri="{FF2B5EF4-FFF2-40B4-BE49-F238E27FC236}">
                    <a16:creationId xmlns:a16="http://schemas.microsoft.com/office/drawing/2014/main" id="{2FDC9811-8CAF-56BA-5894-58D31457D1FF}"/>
                  </a:ext>
                </a:extLst>
              </p:cNvPr>
              <p:cNvSpPr>
                <a:spLocks noEditPoints="1"/>
              </p:cNvSpPr>
              <p:nvPr userDrawn="1"/>
            </p:nvSpPr>
            <p:spPr bwMode="auto">
              <a:xfrm>
                <a:off x="8286484" y="433388"/>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9">
                <a:extLst>
                  <a:ext uri="{FF2B5EF4-FFF2-40B4-BE49-F238E27FC236}">
                    <a16:creationId xmlns:a16="http://schemas.microsoft.com/office/drawing/2014/main" id="{8214A168-439B-BE36-ACD9-E51071A43A55}"/>
                  </a:ext>
                </a:extLst>
              </p:cNvPr>
              <p:cNvSpPr>
                <a:spLocks noEditPoints="1"/>
              </p:cNvSpPr>
              <p:nvPr userDrawn="1"/>
            </p:nvSpPr>
            <p:spPr bwMode="auto">
              <a:xfrm>
                <a:off x="6830747" y="338138"/>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0">
                <a:extLst>
                  <a:ext uri="{FF2B5EF4-FFF2-40B4-BE49-F238E27FC236}">
                    <a16:creationId xmlns:a16="http://schemas.microsoft.com/office/drawing/2014/main" id="{1C7C252F-E82A-E434-DB15-AAC40B7FB014}"/>
                  </a:ext>
                </a:extLst>
              </p:cNvPr>
              <p:cNvSpPr>
                <a:spLocks/>
              </p:cNvSpPr>
              <p:nvPr userDrawn="1"/>
            </p:nvSpPr>
            <p:spPr bwMode="auto">
              <a:xfrm>
                <a:off x="7526072" y="433388"/>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1">
                <a:extLst>
                  <a:ext uri="{FF2B5EF4-FFF2-40B4-BE49-F238E27FC236}">
                    <a16:creationId xmlns:a16="http://schemas.microsoft.com/office/drawing/2014/main" id="{29095E01-55B2-AE37-806A-D4990FDA92BE}"/>
                  </a:ext>
                </a:extLst>
              </p:cNvPr>
              <p:cNvSpPr>
                <a:spLocks/>
              </p:cNvSpPr>
              <p:nvPr userDrawn="1"/>
            </p:nvSpPr>
            <p:spPr bwMode="auto">
              <a:xfrm>
                <a:off x="7167297" y="319088"/>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2">
                <a:extLst>
                  <a:ext uri="{FF2B5EF4-FFF2-40B4-BE49-F238E27FC236}">
                    <a16:creationId xmlns:a16="http://schemas.microsoft.com/office/drawing/2014/main" id="{0EBB3ED7-5507-CC3D-5BDC-840E5AD648DB}"/>
                  </a:ext>
                </a:extLst>
              </p:cNvPr>
              <p:cNvSpPr>
                <a:spLocks/>
              </p:cNvSpPr>
              <p:nvPr userDrawn="1"/>
            </p:nvSpPr>
            <p:spPr bwMode="auto">
              <a:xfrm>
                <a:off x="6948222" y="433388"/>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3">
                <a:extLst>
                  <a:ext uri="{FF2B5EF4-FFF2-40B4-BE49-F238E27FC236}">
                    <a16:creationId xmlns:a16="http://schemas.microsoft.com/office/drawing/2014/main" id="{B94B1039-CC64-C832-3D41-4E92132FA8F1}"/>
                  </a:ext>
                </a:extLst>
              </p:cNvPr>
              <p:cNvSpPr>
                <a:spLocks noEditPoints="1"/>
              </p:cNvSpPr>
              <p:nvPr userDrawn="1"/>
            </p:nvSpPr>
            <p:spPr bwMode="auto">
              <a:xfrm>
                <a:off x="7310172" y="430213"/>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4">
                <a:extLst>
                  <a:ext uri="{FF2B5EF4-FFF2-40B4-BE49-F238E27FC236}">
                    <a16:creationId xmlns:a16="http://schemas.microsoft.com/office/drawing/2014/main" id="{1CA0CF5F-59D5-018C-EA39-18F0E6242083}"/>
                  </a:ext>
                </a:extLst>
              </p:cNvPr>
              <p:cNvSpPr>
                <a:spLocks/>
              </p:cNvSpPr>
              <p:nvPr userDrawn="1"/>
            </p:nvSpPr>
            <p:spPr bwMode="auto">
              <a:xfrm>
                <a:off x="8061059" y="433388"/>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5">
                <a:extLst>
                  <a:ext uri="{FF2B5EF4-FFF2-40B4-BE49-F238E27FC236}">
                    <a16:creationId xmlns:a16="http://schemas.microsoft.com/office/drawing/2014/main" id="{6D93BD7D-1888-7A91-BD21-DE9233EB2055}"/>
                  </a:ext>
                </a:extLst>
              </p:cNvPr>
              <p:cNvSpPr>
                <a:spLocks noEditPoints="1"/>
              </p:cNvSpPr>
              <p:nvPr userDrawn="1"/>
            </p:nvSpPr>
            <p:spPr bwMode="auto">
              <a:xfrm>
                <a:off x="7829284" y="430213"/>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cxnSp>
          <p:nvCxnSpPr>
            <p:cNvPr id="33" name="Gerade Verbindung 7">
              <a:extLst>
                <a:ext uri="{FF2B5EF4-FFF2-40B4-BE49-F238E27FC236}">
                  <a16:creationId xmlns:a16="http://schemas.microsoft.com/office/drawing/2014/main" id="{C9DBCA40-BA31-D992-1D7C-B2BBE1BEEE74}"/>
                </a:ext>
              </a:extLst>
            </p:cNvPr>
            <p:cNvCxnSpPr/>
            <p:nvPr userDrawn="1"/>
          </p:nvCxnSpPr>
          <p:spPr>
            <a:xfrm>
              <a:off x="6607119" y="2568575"/>
              <a:ext cx="226217" cy="0"/>
            </a:xfrm>
            <a:prstGeom prst="line">
              <a:avLst/>
            </a:prstGeom>
            <a:ln w="38100">
              <a:solidFill>
                <a:srgbClr val="CDCDC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hteck 23">
              <a:extLst>
                <a:ext uri="{FF2B5EF4-FFF2-40B4-BE49-F238E27FC236}">
                  <a16:creationId xmlns:a16="http://schemas.microsoft.com/office/drawing/2014/main" id="{D6A90B6F-4916-8B92-33EA-1DF6E3694324}"/>
                </a:ext>
              </a:extLst>
            </p:cNvPr>
            <p:cNvSpPr/>
            <p:nvPr userDrawn="1"/>
          </p:nvSpPr>
          <p:spPr>
            <a:xfrm>
              <a:off x="7704000" y="-161104"/>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Textfeld 26"/>
          <p:cNvSpPr txBox="1"/>
          <p:nvPr/>
        </p:nvSpPr>
        <p:spPr>
          <a:xfrm>
            <a:off x="6912001" y="1149762"/>
            <a:ext cx="1960538" cy="1966216"/>
          </a:xfrm>
          <a:prstGeom prst="rect">
            <a:avLst/>
          </a:prstGeom>
          <a:noFill/>
        </p:spPr>
        <p:txBody>
          <a:bodyPr wrap="square" rtlCol="0">
            <a:noAutofit/>
          </a:bodyPr>
          <a:lstStyle/>
          <a:p>
            <a:r>
              <a:rPr lang="de-DE" sz="1200" dirty="0"/>
              <a:t>Es gibt eine sehr große Zustimmung hinsichtlich einer der Senkung der Rundfunkbeiträge: Mehr als die Hälfte 52 % ist der Meinung, dass die Beiträge gesenkt werden sollten. </a:t>
            </a:r>
          </a:p>
          <a:p>
            <a:r>
              <a:rPr lang="de-DE" sz="1200" dirty="0"/>
              <a:t>Ein weiteres gutes Drittel (36 %) wäre zumindest für eine Deckelung der Beiträge. </a:t>
            </a:r>
          </a:p>
        </p:txBody>
      </p:sp>
      <p:sp>
        <p:nvSpPr>
          <p:cNvPr id="46" name="Titel 5"/>
          <p:cNvSpPr txBox="1">
            <a:spLocks/>
          </p:cNvSpPr>
          <p:nvPr/>
        </p:nvSpPr>
        <p:spPr>
          <a:xfrm>
            <a:off x="209180" y="133098"/>
            <a:ext cx="7050491" cy="648000"/>
          </a:xfrm>
          <a:prstGeom prst="rect">
            <a:avLst/>
          </a:prstGeom>
        </p:spPr>
        <p:txBody>
          <a:bodyPr/>
          <a:lstStyle>
            <a:lvl1pPr algn="l" defTabSz="779252" rtl="0" eaLnBrk="1" latinLnBrk="0" hangingPunct="1">
              <a:spcBef>
                <a:spcPct val="0"/>
              </a:spcBef>
              <a:buNone/>
              <a:defRPr sz="2200" b="1" kern="1200">
                <a:solidFill>
                  <a:schemeClr val="tx1"/>
                </a:solidFill>
                <a:latin typeface="+mj-lt"/>
                <a:ea typeface="+mj-ea"/>
                <a:cs typeface="+mj-cs"/>
              </a:defRPr>
            </a:lvl1pPr>
          </a:lstStyle>
          <a:p>
            <a:r>
              <a:rPr lang="de-DE" sz="1600" dirty="0"/>
              <a:t>ERGEBNISSE</a:t>
            </a:r>
          </a:p>
          <a:p>
            <a:r>
              <a:rPr lang="de-DE" sz="1600" dirty="0"/>
              <a:t>Monatliche Rundfunkgebühr</a:t>
            </a:r>
            <a:endParaRPr lang="de-DE" sz="1100" dirty="0"/>
          </a:p>
          <a:p>
            <a:endParaRPr lang="de-DE" sz="1600" b="1" dirty="0"/>
          </a:p>
        </p:txBody>
      </p:sp>
      <p:sp>
        <p:nvSpPr>
          <p:cNvPr id="6" name="Foliennummernplatzhalter 5">
            <a:extLst>
              <a:ext uri="{FF2B5EF4-FFF2-40B4-BE49-F238E27FC236}">
                <a16:creationId xmlns:a16="http://schemas.microsoft.com/office/drawing/2014/main" id="{364C505F-A86A-4C88-BC8C-5051ED165019}"/>
              </a:ext>
            </a:extLst>
          </p:cNvPr>
          <p:cNvSpPr>
            <a:spLocks noGrp="1"/>
          </p:cNvSpPr>
          <p:nvPr>
            <p:ph type="sldNum" sz="quarter" idx="4"/>
          </p:nvPr>
        </p:nvSpPr>
        <p:spPr/>
        <p:txBody>
          <a:bodyPr/>
          <a:lstStyle/>
          <a:p>
            <a:fld id="{EC394455-EBE5-457D-B188-43FCED0FE3BE}" type="slidenum">
              <a:rPr lang="de-DE" smtClean="0"/>
              <a:pPr/>
              <a:t>8</a:t>
            </a:fld>
            <a:endParaRPr lang="de-DE" dirty="0"/>
          </a:p>
        </p:txBody>
      </p:sp>
      <p:sp>
        <p:nvSpPr>
          <p:cNvPr id="34" name="Rechteck 23"/>
          <p:cNvSpPr/>
          <p:nvPr/>
        </p:nvSpPr>
        <p:spPr>
          <a:xfrm rot="10800000">
            <a:off x="7704000" y="4541838"/>
            <a:ext cx="365407" cy="1102350"/>
          </a:xfrm>
          <a:custGeom>
            <a:avLst/>
            <a:gdLst/>
            <a:ahLst/>
            <a:cxnLst/>
            <a:rect l="l" t="t" r="r" b="b"/>
            <a:pathLst>
              <a:path w="365407" h="1102350">
                <a:moveTo>
                  <a:pt x="365407" y="1102350"/>
                </a:moveTo>
                <a:lnTo>
                  <a:pt x="0" y="1102350"/>
                </a:lnTo>
                <a:lnTo>
                  <a:pt x="0" y="1086270"/>
                </a:lnTo>
                <a:lnTo>
                  <a:pt x="6351" y="1086270"/>
                </a:lnTo>
                <a:cubicBezTo>
                  <a:pt x="89579" y="1086270"/>
                  <a:pt x="157048" y="1018801"/>
                  <a:pt x="157048" y="935573"/>
                </a:cubicBezTo>
                <a:lnTo>
                  <a:pt x="157048" y="0"/>
                </a:lnTo>
                <a:lnTo>
                  <a:pt x="210723" y="0"/>
                </a:lnTo>
                <a:lnTo>
                  <a:pt x="210723" y="935573"/>
                </a:lnTo>
                <a:cubicBezTo>
                  <a:pt x="210723" y="1018801"/>
                  <a:pt x="278192" y="1086270"/>
                  <a:pt x="361420" y="1086270"/>
                </a:cubicBezTo>
                <a:lnTo>
                  <a:pt x="365407" y="1086270"/>
                </a:lnTo>
                <a:close/>
              </a:path>
            </a:pathLst>
          </a:cu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F8E08AFE-9876-45AC-A84E-ED7DF64DE379}"/>
              </a:ext>
            </a:extLst>
          </p:cNvPr>
          <p:cNvSpPr>
            <a:spLocks noGrp="1"/>
          </p:cNvSpPr>
          <p:nvPr>
            <p:ph type="ftr" sz="quarter" idx="3"/>
          </p:nvPr>
        </p:nvSpPr>
        <p:spPr/>
        <p:txBody>
          <a:bodyPr/>
          <a:lstStyle/>
          <a:p>
            <a:pPr>
              <a:lnSpc>
                <a:spcPts val="1108"/>
              </a:lnSpc>
            </a:pPr>
            <a:r>
              <a:rPr lang="de-DE" dirty="0"/>
              <a:t>infas quo | Bürgerumfrage Sachsen-Anhalt – öffentlich-rechtlicher Rundfunk</a:t>
            </a:r>
          </a:p>
        </p:txBody>
      </p:sp>
      <p:sp>
        <p:nvSpPr>
          <p:cNvPr id="9" name="Textfeld 8">
            <a:extLst>
              <a:ext uri="{FF2B5EF4-FFF2-40B4-BE49-F238E27FC236}">
                <a16:creationId xmlns:a16="http://schemas.microsoft.com/office/drawing/2014/main" id="{ABF758BA-EC36-0AFB-D133-AD69D34A0A3E}"/>
              </a:ext>
            </a:extLst>
          </p:cNvPr>
          <p:cNvSpPr txBox="1"/>
          <p:nvPr/>
        </p:nvSpPr>
        <p:spPr>
          <a:xfrm>
            <a:off x="6918631" y="3586173"/>
            <a:ext cx="1908544" cy="450765"/>
          </a:xfrm>
          <a:prstGeom prst="rect">
            <a:avLst/>
          </a:prstGeom>
          <a:noFill/>
        </p:spPr>
        <p:txBody>
          <a:bodyPr wrap="square" rtlCol="0" anchor="t">
            <a:noAutofit/>
          </a:bodyPr>
          <a:lstStyle/>
          <a:p>
            <a:r>
              <a:rPr lang="de-DE" sz="800" dirty="0"/>
              <a:t>Frage F10: Sind Sie dafür, die Rundfunkbeiträge zu deckeln […] oder sollten die steigenden Kosten über höhere Rundbeiträge abgedeckt werden? </a:t>
            </a:r>
          </a:p>
          <a:p>
            <a:endParaRPr lang="de-DE" sz="800" dirty="0"/>
          </a:p>
          <a:p>
            <a:r>
              <a:rPr lang="de-DE" sz="800" dirty="0"/>
              <a:t>n=1.117 Befragte</a:t>
            </a:r>
          </a:p>
        </p:txBody>
      </p:sp>
      <p:graphicFrame>
        <p:nvGraphicFramePr>
          <p:cNvPr id="7" name="Diagramm 6">
            <a:extLst>
              <a:ext uri="{FF2B5EF4-FFF2-40B4-BE49-F238E27FC236}">
                <a16:creationId xmlns:a16="http://schemas.microsoft.com/office/drawing/2014/main" id="{D65FA694-4EDC-466D-4E5A-117FA24DCE40}"/>
              </a:ext>
            </a:extLst>
          </p:cNvPr>
          <p:cNvGraphicFramePr/>
          <p:nvPr>
            <p:extLst>
              <p:ext uri="{D42A27DB-BD31-4B8C-83A1-F6EECF244321}">
                <p14:modId xmlns:p14="http://schemas.microsoft.com/office/powerpoint/2010/main" val="609222268"/>
              </p:ext>
            </p:extLst>
          </p:nvPr>
        </p:nvGraphicFramePr>
        <p:xfrm>
          <a:off x="2194302" y="1650729"/>
          <a:ext cx="3426390" cy="2909062"/>
        </p:xfrm>
        <a:graphic>
          <a:graphicData uri="http://schemas.openxmlformats.org/drawingml/2006/chart">
            <c:chart xmlns:c="http://schemas.openxmlformats.org/drawingml/2006/chart" xmlns:r="http://schemas.openxmlformats.org/officeDocument/2006/relationships" r:id="rId6"/>
          </a:graphicData>
        </a:graphic>
      </p:graphicFrame>
      <p:grpSp>
        <p:nvGrpSpPr>
          <p:cNvPr id="26" name="Gruppieren 25">
            <a:extLst>
              <a:ext uri="{FF2B5EF4-FFF2-40B4-BE49-F238E27FC236}">
                <a16:creationId xmlns:a16="http://schemas.microsoft.com/office/drawing/2014/main" id="{2BD6609F-F6A4-B9CD-E98D-F6B0C339BC86}"/>
              </a:ext>
            </a:extLst>
          </p:cNvPr>
          <p:cNvGrpSpPr/>
          <p:nvPr/>
        </p:nvGrpSpPr>
        <p:grpSpPr>
          <a:xfrm>
            <a:off x="3501588" y="1774260"/>
            <a:ext cx="984766" cy="222369"/>
            <a:chOff x="3168263" y="1664404"/>
            <a:chExt cx="984766" cy="222369"/>
          </a:xfrm>
        </p:grpSpPr>
        <p:sp>
          <p:nvSpPr>
            <p:cNvPr id="21" name="Rechteck 20">
              <a:extLst>
                <a:ext uri="{FF2B5EF4-FFF2-40B4-BE49-F238E27FC236}">
                  <a16:creationId xmlns:a16="http://schemas.microsoft.com/office/drawing/2014/main" id="{6940E7FD-5E02-D6ED-00F2-5A02D2764124}"/>
                </a:ext>
              </a:extLst>
            </p:cNvPr>
            <p:cNvSpPr/>
            <p:nvPr/>
          </p:nvSpPr>
          <p:spPr>
            <a:xfrm>
              <a:off x="3168263" y="1731759"/>
              <a:ext cx="90000" cy="90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22" name="Textfeld 21">
              <a:extLst>
                <a:ext uri="{FF2B5EF4-FFF2-40B4-BE49-F238E27FC236}">
                  <a16:creationId xmlns:a16="http://schemas.microsoft.com/office/drawing/2014/main" id="{E71DEEFF-F173-0488-AB18-292ADBDA5EFF}"/>
                </a:ext>
              </a:extLst>
            </p:cNvPr>
            <p:cNvSpPr txBox="1"/>
            <p:nvPr/>
          </p:nvSpPr>
          <p:spPr>
            <a:xfrm>
              <a:off x="3213263" y="1664404"/>
              <a:ext cx="939766" cy="222369"/>
            </a:xfrm>
            <a:prstGeom prst="rect">
              <a:avLst/>
            </a:prstGeom>
            <a:noFill/>
          </p:spPr>
          <p:txBody>
            <a:bodyPr wrap="square" rtlCol="0" anchor="ctr">
              <a:spAutoFit/>
            </a:bodyPr>
            <a:lstStyle/>
            <a:p>
              <a:pPr>
                <a:lnSpc>
                  <a:spcPts val="1000"/>
                </a:lnSpc>
              </a:pPr>
              <a:r>
                <a:rPr lang="de-DE" sz="1000" dirty="0"/>
                <a:t>Weiß nicht</a:t>
              </a:r>
            </a:p>
          </p:txBody>
        </p:sp>
      </p:grpSp>
      <p:sp>
        <p:nvSpPr>
          <p:cNvPr id="32" name="Textfeld 31">
            <a:extLst>
              <a:ext uri="{FF2B5EF4-FFF2-40B4-BE49-F238E27FC236}">
                <a16:creationId xmlns:a16="http://schemas.microsoft.com/office/drawing/2014/main" id="{CDA312F7-FC7C-7CEC-5664-EE3FF1B9755C}"/>
              </a:ext>
            </a:extLst>
          </p:cNvPr>
          <p:cNvSpPr txBox="1"/>
          <p:nvPr/>
        </p:nvSpPr>
        <p:spPr>
          <a:xfrm>
            <a:off x="893843" y="1103632"/>
            <a:ext cx="4751965" cy="317500"/>
          </a:xfrm>
          <a:prstGeom prst="rect">
            <a:avLst/>
          </a:prstGeom>
          <a:noFill/>
        </p:spPr>
        <p:txBody>
          <a:bodyPr wrap="square" rtlCol="0" anchor="ctr">
            <a:noAutofit/>
          </a:bodyPr>
          <a:lstStyle/>
          <a:p>
            <a:pPr algn="ctr"/>
            <a:r>
              <a:rPr lang="de-DE" sz="1200" b="1" dirty="0"/>
              <a:t>Sollen die Rundfunkbeiträge erhöht, gedeckelt oder gesenkt werden?</a:t>
            </a:r>
            <a:endParaRPr lang="de-DE" sz="1000" dirty="0"/>
          </a:p>
        </p:txBody>
      </p:sp>
      <p:grpSp>
        <p:nvGrpSpPr>
          <p:cNvPr id="20" name="Gruppieren 19">
            <a:extLst>
              <a:ext uri="{FF2B5EF4-FFF2-40B4-BE49-F238E27FC236}">
                <a16:creationId xmlns:a16="http://schemas.microsoft.com/office/drawing/2014/main" id="{55B2C0A5-DEF0-A7BB-0D50-81C6E0445DA0}"/>
              </a:ext>
            </a:extLst>
          </p:cNvPr>
          <p:cNvGrpSpPr/>
          <p:nvPr/>
        </p:nvGrpSpPr>
        <p:grpSpPr>
          <a:xfrm>
            <a:off x="1682885" y="3550914"/>
            <a:ext cx="1790140" cy="400110"/>
            <a:chOff x="1682885" y="3436605"/>
            <a:chExt cx="1790140" cy="400110"/>
          </a:xfrm>
        </p:grpSpPr>
        <p:sp>
          <p:nvSpPr>
            <p:cNvPr id="47" name="Rechteck 46">
              <a:extLst>
                <a:ext uri="{FF2B5EF4-FFF2-40B4-BE49-F238E27FC236}">
                  <a16:creationId xmlns:a16="http://schemas.microsoft.com/office/drawing/2014/main" id="{60B48C59-3FCD-3A9D-1779-2B0C9BFAAE49}"/>
                </a:ext>
              </a:extLst>
            </p:cNvPr>
            <p:cNvSpPr/>
            <p:nvPr/>
          </p:nvSpPr>
          <p:spPr>
            <a:xfrm>
              <a:off x="2794581" y="3656739"/>
              <a:ext cx="90000" cy="90000"/>
            </a:xfrm>
            <a:prstGeom prst="rect">
              <a:avLst/>
            </a:prstGeom>
            <a:solidFill>
              <a:srgbClr val="8AC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48" name="Textfeld 47">
              <a:extLst>
                <a:ext uri="{FF2B5EF4-FFF2-40B4-BE49-F238E27FC236}">
                  <a16:creationId xmlns:a16="http://schemas.microsoft.com/office/drawing/2014/main" id="{F27FCD5D-7279-1FA4-387F-4EF34B175F32}"/>
                </a:ext>
              </a:extLst>
            </p:cNvPr>
            <p:cNvSpPr txBox="1"/>
            <p:nvPr/>
          </p:nvSpPr>
          <p:spPr>
            <a:xfrm>
              <a:off x="1682885" y="3436605"/>
              <a:ext cx="1790140" cy="400110"/>
            </a:xfrm>
            <a:prstGeom prst="rect">
              <a:avLst/>
            </a:prstGeom>
            <a:noFill/>
          </p:spPr>
          <p:txBody>
            <a:bodyPr wrap="square" rtlCol="0">
              <a:spAutoFit/>
            </a:bodyPr>
            <a:lstStyle/>
            <a:p>
              <a:r>
                <a:rPr lang="de-DE" sz="1000" dirty="0"/>
                <a:t>Die Beiträge sollten </a:t>
              </a:r>
            </a:p>
            <a:p>
              <a:r>
                <a:rPr lang="de-DE" sz="1000" dirty="0"/>
                <a:t>gesenkt werden.</a:t>
              </a:r>
            </a:p>
          </p:txBody>
        </p:sp>
      </p:grpSp>
      <p:grpSp>
        <p:nvGrpSpPr>
          <p:cNvPr id="49" name="Gruppieren 48">
            <a:extLst>
              <a:ext uri="{FF2B5EF4-FFF2-40B4-BE49-F238E27FC236}">
                <a16:creationId xmlns:a16="http://schemas.microsoft.com/office/drawing/2014/main" id="{41DF00CE-9E05-8F93-396A-781E19CA6369}"/>
              </a:ext>
            </a:extLst>
          </p:cNvPr>
          <p:cNvGrpSpPr/>
          <p:nvPr/>
        </p:nvGrpSpPr>
        <p:grpSpPr>
          <a:xfrm>
            <a:off x="4475946" y="2201258"/>
            <a:ext cx="2087615" cy="707886"/>
            <a:chOff x="2992428" y="2952607"/>
            <a:chExt cx="2087615" cy="707886"/>
          </a:xfrm>
        </p:grpSpPr>
        <p:sp>
          <p:nvSpPr>
            <p:cNvPr id="50" name="Rechteck 49">
              <a:extLst>
                <a:ext uri="{FF2B5EF4-FFF2-40B4-BE49-F238E27FC236}">
                  <a16:creationId xmlns:a16="http://schemas.microsoft.com/office/drawing/2014/main" id="{CDF5A113-8BCC-9D78-AC77-9946CEE3D7D7}"/>
                </a:ext>
              </a:extLst>
            </p:cNvPr>
            <p:cNvSpPr/>
            <p:nvPr/>
          </p:nvSpPr>
          <p:spPr>
            <a:xfrm>
              <a:off x="2992428" y="3271298"/>
              <a:ext cx="90000" cy="90000"/>
            </a:xfrm>
            <a:prstGeom prst="rect">
              <a:avLst/>
            </a:prstGeom>
            <a:solidFill>
              <a:srgbClr val="3EA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51" name="Textfeld 50">
              <a:extLst>
                <a:ext uri="{FF2B5EF4-FFF2-40B4-BE49-F238E27FC236}">
                  <a16:creationId xmlns:a16="http://schemas.microsoft.com/office/drawing/2014/main" id="{5F689CED-562B-A2DA-86F5-5E37940666FC}"/>
                </a:ext>
              </a:extLst>
            </p:cNvPr>
            <p:cNvSpPr txBox="1"/>
            <p:nvPr/>
          </p:nvSpPr>
          <p:spPr>
            <a:xfrm>
              <a:off x="3082428" y="2952607"/>
              <a:ext cx="1997615" cy="707886"/>
            </a:xfrm>
            <a:prstGeom prst="rect">
              <a:avLst/>
            </a:prstGeom>
            <a:noFill/>
          </p:spPr>
          <p:txBody>
            <a:bodyPr wrap="square" rtlCol="0">
              <a:spAutoFit/>
            </a:bodyPr>
            <a:lstStyle/>
            <a:p>
              <a:r>
                <a:rPr lang="de-DE" sz="1000" dirty="0"/>
                <a:t>Man sollte die Rundfunkbeiträge deckeln und die öffentlich-rechtlichen Sender damit zum Sparen anhalten.</a:t>
              </a:r>
            </a:p>
          </p:txBody>
        </p:sp>
      </p:grpSp>
      <p:grpSp>
        <p:nvGrpSpPr>
          <p:cNvPr id="28" name="Gruppieren 27">
            <a:extLst>
              <a:ext uri="{FF2B5EF4-FFF2-40B4-BE49-F238E27FC236}">
                <a16:creationId xmlns:a16="http://schemas.microsoft.com/office/drawing/2014/main" id="{2EF6D48A-A667-2F89-0A47-D93B18EC47B1}"/>
              </a:ext>
            </a:extLst>
          </p:cNvPr>
          <p:cNvGrpSpPr/>
          <p:nvPr/>
        </p:nvGrpSpPr>
        <p:grpSpPr>
          <a:xfrm>
            <a:off x="731781" y="1812063"/>
            <a:ext cx="2395071" cy="707886"/>
            <a:chOff x="464147" y="1930382"/>
            <a:chExt cx="2395071" cy="707886"/>
          </a:xfrm>
        </p:grpSpPr>
        <p:sp>
          <p:nvSpPr>
            <p:cNvPr id="23" name="Rechteck 22">
              <a:extLst>
                <a:ext uri="{FF2B5EF4-FFF2-40B4-BE49-F238E27FC236}">
                  <a16:creationId xmlns:a16="http://schemas.microsoft.com/office/drawing/2014/main" id="{261AF36D-15C8-2695-621C-517087CF637D}"/>
                </a:ext>
              </a:extLst>
            </p:cNvPr>
            <p:cNvSpPr/>
            <p:nvPr/>
          </p:nvSpPr>
          <p:spPr>
            <a:xfrm>
              <a:off x="2769218" y="2239325"/>
              <a:ext cx="90000" cy="90000"/>
            </a:xfrm>
            <a:prstGeom prst="rect">
              <a:avLst/>
            </a:prstGeom>
            <a:solidFill>
              <a:srgbClr val="C2E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24" name="Textfeld 23">
              <a:extLst>
                <a:ext uri="{FF2B5EF4-FFF2-40B4-BE49-F238E27FC236}">
                  <a16:creationId xmlns:a16="http://schemas.microsoft.com/office/drawing/2014/main" id="{DD652027-BAE5-B463-F928-D53909A32D22}"/>
                </a:ext>
              </a:extLst>
            </p:cNvPr>
            <p:cNvSpPr txBox="1"/>
            <p:nvPr/>
          </p:nvSpPr>
          <p:spPr>
            <a:xfrm>
              <a:off x="464147" y="1930382"/>
              <a:ext cx="2328499" cy="707886"/>
            </a:xfrm>
            <a:prstGeom prst="rect">
              <a:avLst/>
            </a:prstGeom>
            <a:noFill/>
          </p:spPr>
          <p:txBody>
            <a:bodyPr wrap="square" rtlCol="0">
              <a:spAutoFit/>
            </a:bodyPr>
            <a:lstStyle/>
            <a:p>
              <a:pPr algn="r"/>
              <a:r>
                <a:rPr lang="de-DE" sz="1000" dirty="0"/>
                <a:t>Die steigenden Kosten der öffentlich-rechtlichen Rundfunkanstalten sollten weiter über höhere Rundfunkbeiträge von allen Bürgern gedeckt werden.</a:t>
              </a:r>
            </a:p>
          </p:txBody>
        </p:sp>
      </p:grpSp>
    </p:spTree>
    <p:extLst>
      <p:ext uri="{BB962C8B-B14F-4D97-AF65-F5344CB8AC3E}">
        <p14:creationId xmlns:p14="http://schemas.microsoft.com/office/powerpoint/2010/main" val="2517793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133777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5" name="think-cell Folie" r:id="rId4" imgW="411" imgH="409" progId="TCLayout.ActiveDocument.1">
                  <p:embed/>
                </p:oleObj>
              </mc:Choice>
              <mc:Fallback>
                <p:oleObj name="think-cell Folie" r:id="rId4" imgW="411" imgH="409"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Grafik 6" descr="Ein Bild, das Person, Im Haus, Fernsehen, Elektronisches Gerät enthält.&#10;&#10;Automatisch generierte Beschreibung">
            <a:extLst>
              <a:ext uri="{FF2B5EF4-FFF2-40B4-BE49-F238E27FC236}">
                <a16:creationId xmlns:a16="http://schemas.microsoft.com/office/drawing/2014/main" id="{33ACA913-88A0-2961-8012-261F7AADC1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56" y="357243"/>
            <a:ext cx="9182911" cy="6121941"/>
          </a:xfrm>
          <a:prstGeom prst="rect">
            <a:avLst/>
          </a:prstGeom>
        </p:spPr>
      </p:pic>
      <p:sp>
        <p:nvSpPr>
          <p:cNvPr id="51" name="Rechteck 34"/>
          <p:cNvSpPr/>
          <p:nvPr/>
        </p:nvSpPr>
        <p:spPr>
          <a:xfrm flipV="1">
            <a:off x="-19593" y="-80256"/>
            <a:ext cx="9182911" cy="4383650"/>
          </a:xfrm>
          <a:custGeom>
            <a:avLst/>
            <a:gdLst/>
            <a:ahLst/>
            <a:cxnLst/>
            <a:rect l="l" t="t" r="r" b="b"/>
            <a:pathLst>
              <a:path w="9366250" h="4383798">
                <a:moveTo>
                  <a:pt x="7410545" y="0"/>
                </a:moveTo>
                <a:lnTo>
                  <a:pt x="9366250" y="0"/>
                </a:lnTo>
                <a:lnTo>
                  <a:pt x="9366250" y="4383798"/>
                </a:lnTo>
                <a:lnTo>
                  <a:pt x="0" y="4383798"/>
                </a:lnTo>
                <a:lnTo>
                  <a:pt x="0" y="2361317"/>
                </a:lnTo>
                <a:lnTo>
                  <a:pt x="3034567" y="2361317"/>
                </a:lnTo>
                <a:cubicBezTo>
                  <a:pt x="3221991" y="2353781"/>
                  <a:pt x="3372107" y="2202642"/>
                  <a:pt x="3378201" y="2014815"/>
                </a:cubicBezTo>
                <a:lnTo>
                  <a:pt x="3378201" y="1990536"/>
                </a:lnTo>
                <a:cubicBezTo>
                  <a:pt x="3378201" y="1761453"/>
                  <a:pt x="3563909" y="1575745"/>
                  <a:pt x="3792992" y="1575745"/>
                </a:cubicBezTo>
                <a:lnTo>
                  <a:pt x="4815072" y="1575745"/>
                </a:lnTo>
                <a:cubicBezTo>
                  <a:pt x="5044155" y="1575745"/>
                  <a:pt x="5229863" y="1761453"/>
                  <a:pt x="5229863" y="1990536"/>
                </a:cubicBezTo>
                <a:lnTo>
                  <a:pt x="5229863" y="2029075"/>
                </a:lnTo>
                <a:cubicBezTo>
                  <a:pt x="5242235" y="2210301"/>
                  <a:pt x="5389456" y="2354026"/>
                  <a:pt x="5572100" y="2361317"/>
                </a:cubicBezTo>
                <a:lnTo>
                  <a:pt x="6728658" y="2361317"/>
                </a:lnTo>
                <a:cubicBezTo>
                  <a:pt x="6915102" y="2361317"/>
                  <a:pt x="7066245" y="2512460"/>
                  <a:pt x="7066245" y="2698904"/>
                </a:cubicBezTo>
                <a:lnTo>
                  <a:pt x="7066245" y="3615852"/>
                </a:lnTo>
                <a:cubicBezTo>
                  <a:pt x="7082766" y="3798999"/>
                  <a:pt x="7237205" y="3941837"/>
                  <a:pt x="7425005" y="3941838"/>
                </a:cubicBezTo>
                <a:lnTo>
                  <a:pt x="8523393" y="3941838"/>
                </a:lnTo>
                <a:cubicBezTo>
                  <a:pt x="8693356" y="3921287"/>
                  <a:pt x="8826141" y="3781599"/>
                  <a:pt x="8836060" y="3608610"/>
                </a:cubicBezTo>
                <a:lnTo>
                  <a:pt x="8836060" y="2740819"/>
                </a:lnTo>
                <a:cubicBezTo>
                  <a:pt x="8825976" y="2565785"/>
                  <a:pt x="8690136" y="2424855"/>
                  <a:pt x="8517284" y="2407037"/>
                </a:cubicBezTo>
                <a:lnTo>
                  <a:pt x="7410545" y="2407037"/>
                </a:lnTo>
                <a:cubicBezTo>
                  <a:pt x="7190428" y="2407037"/>
                  <a:pt x="7011988" y="2228597"/>
                  <a:pt x="7011988" y="2008480"/>
                </a:cubicBezTo>
                <a:lnTo>
                  <a:pt x="7011988" y="398557"/>
                </a:lnTo>
                <a:cubicBezTo>
                  <a:pt x="7011988" y="178440"/>
                  <a:pt x="7190428" y="0"/>
                  <a:pt x="7410545" y="0"/>
                </a:cubicBezTo>
                <a:close/>
              </a:path>
            </a:pathLst>
          </a:custGeom>
          <a:solidFill>
            <a:schemeClr val="bg1"/>
          </a:solid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TheSansOfficeLF" panose="020B0502060101020104" pitchFamily="34" charset="0"/>
            </a:endParaRPr>
          </a:p>
        </p:txBody>
      </p:sp>
      <p:grpSp>
        <p:nvGrpSpPr>
          <p:cNvPr id="52" name="Gruppieren 51"/>
          <p:cNvGrpSpPr/>
          <p:nvPr/>
        </p:nvGrpSpPr>
        <p:grpSpPr>
          <a:xfrm>
            <a:off x="7187794" y="2799715"/>
            <a:ext cx="1620837" cy="609600"/>
            <a:chOff x="7187794" y="2771140"/>
            <a:chExt cx="1620837" cy="609600"/>
          </a:xfrm>
        </p:grpSpPr>
        <p:sp>
          <p:nvSpPr>
            <p:cNvPr id="53" name="Freeform 18"/>
            <p:cNvSpPr>
              <a:spLocks noEditPoints="1"/>
            </p:cNvSpPr>
            <p:nvPr/>
          </p:nvSpPr>
          <p:spPr bwMode="auto">
            <a:xfrm>
              <a:off x="8643531" y="2885440"/>
              <a:ext cx="165100" cy="377825"/>
            </a:xfrm>
            <a:custGeom>
              <a:avLst/>
              <a:gdLst>
                <a:gd name="T0" fmla="*/ 27 w 52"/>
                <a:gd name="T1" fmla="*/ 10 h 119"/>
                <a:gd name="T2" fmla="*/ 26 w 52"/>
                <a:gd name="T3" fmla="*/ 10 h 119"/>
                <a:gd name="T4" fmla="*/ 12 w 52"/>
                <a:gd name="T5" fmla="*/ 26 h 119"/>
                <a:gd name="T6" fmla="*/ 12 w 52"/>
                <a:gd name="T7" fmla="*/ 92 h 119"/>
                <a:gd name="T8" fmla="*/ 26 w 52"/>
                <a:gd name="T9" fmla="*/ 107 h 119"/>
                <a:gd name="T10" fmla="*/ 41 w 52"/>
                <a:gd name="T11" fmla="*/ 92 h 119"/>
                <a:gd name="T12" fmla="*/ 41 w 52"/>
                <a:gd name="T13" fmla="*/ 26 h 119"/>
                <a:gd name="T14" fmla="*/ 27 w 52"/>
                <a:gd name="T15" fmla="*/ 10 h 119"/>
                <a:gd name="T16" fmla="*/ 26 w 52"/>
                <a:gd name="T17" fmla="*/ 119 h 119"/>
                <a:gd name="T18" fmla="*/ 26 w 52"/>
                <a:gd name="T19" fmla="*/ 119 h 119"/>
                <a:gd name="T20" fmla="*/ 0 w 52"/>
                <a:gd name="T21" fmla="*/ 93 h 119"/>
                <a:gd name="T22" fmla="*/ 0 w 52"/>
                <a:gd name="T23" fmla="*/ 26 h 119"/>
                <a:gd name="T24" fmla="*/ 25 w 52"/>
                <a:gd name="T25" fmla="*/ 0 h 119"/>
                <a:gd name="T26" fmla="*/ 25 w 52"/>
                <a:gd name="T27" fmla="*/ 0 h 119"/>
                <a:gd name="T28" fmla="*/ 26 w 52"/>
                <a:gd name="T29" fmla="*/ 0 h 119"/>
                <a:gd name="T30" fmla="*/ 52 w 52"/>
                <a:gd name="T31" fmla="*/ 26 h 119"/>
                <a:gd name="T32" fmla="*/ 52 w 52"/>
                <a:gd name="T33" fmla="*/ 93 h 119"/>
                <a:gd name="T34" fmla="*/ 26 w 52"/>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19">
                  <a:moveTo>
                    <a:pt x="27" y="10"/>
                  </a:moveTo>
                  <a:cubicBezTo>
                    <a:pt x="26" y="10"/>
                    <a:pt x="26" y="10"/>
                    <a:pt x="26" y="10"/>
                  </a:cubicBezTo>
                  <a:cubicBezTo>
                    <a:pt x="14" y="10"/>
                    <a:pt x="12" y="19"/>
                    <a:pt x="12" y="26"/>
                  </a:cubicBezTo>
                  <a:cubicBezTo>
                    <a:pt x="12" y="92"/>
                    <a:pt x="12" y="92"/>
                    <a:pt x="12" y="92"/>
                  </a:cubicBezTo>
                  <a:cubicBezTo>
                    <a:pt x="12" y="99"/>
                    <a:pt x="14" y="107"/>
                    <a:pt x="26" y="107"/>
                  </a:cubicBezTo>
                  <a:cubicBezTo>
                    <a:pt x="38" y="107"/>
                    <a:pt x="41" y="99"/>
                    <a:pt x="41" y="92"/>
                  </a:cubicBezTo>
                  <a:cubicBezTo>
                    <a:pt x="41" y="26"/>
                    <a:pt x="41" y="26"/>
                    <a:pt x="41" y="26"/>
                  </a:cubicBezTo>
                  <a:cubicBezTo>
                    <a:pt x="41" y="19"/>
                    <a:pt x="38" y="10"/>
                    <a:pt x="27" y="10"/>
                  </a:cubicBezTo>
                  <a:moveTo>
                    <a:pt x="26" y="119"/>
                  </a:moveTo>
                  <a:cubicBezTo>
                    <a:pt x="26" y="119"/>
                    <a:pt x="26" y="119"/>
                    <a:pt x="26" y="119"/>
                  </a:cubicBezTo>
                  <a:cubicBezTo>
                    <a:pt x="10" y="119"/>
                    <a:pt x="0" y="109"/>
                    <a:pt x="0" y="93"/>
                  </a:cubicBezTo>
                  <a:cubicBezTo>
                    <a:pt x="0" y="26"/>
                    <a:pt x="0" y="26"/>
                    <a:pt x="0" y="26"/>
                  </a:cubicBezTo>
                  <a:cubicBezTo>
                    <a:pt x="0" y="9"/>
                    <a:pt x="9" y="0"/>
                    <a:pt x="25" y="0"/>
                  </a:cubicBezTo>
                  <a:cubicBezTo>
                    <a:pt x="25" y="0"/>
                    <a:pt x="25" y="0"/>
                    <a:pt x="25" y="0"/>
                  </a:cubicBezTo>
                  <a:cubicBezTo>
                    <a:pt x="26" y="0"/>
                    <a:pt x="26" y="0"/>
                    <a:pt x="26" y="0"/>
                  </a:cubicBezTo>
                  <a:cubicBezTo>
                    <a:pt x="43" y="0"/>
                    <a:pt x="52" y="9"/>
                    <a:pt x="52" y="26"/>
                  </a:cubicBezTo>
                  <a:cubicBezTo>
                    <a:pt x="52" y="93"/>
                    <a:pt x="52" y="93"/>
                    <a:pt x="52" y="93"/>
                  </a:cubicBezTo>
                  <a:cubicBezTo>
                    <a:pt x="52" y="109"/>
                    <a:pt x="4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9"/>
            <p:cNvSpPr>
              <a:spLocks noEditPoints="1"/>
            </p:cNvSpPr>
            <p:nvPr/>
          </p:nvSpPr>
          <p:spPr bwMode="auto">
            <a:xfrm>
              <a:off x="7187794" y="2790190"/>
              <a:ext cx="63500" cy="463550"/>
            </a:xfrm>
            <a:custGeom>
              <a:avLst/>
              <a:gdLst>
                <a:gd name="T0" fmla="*/ 10 w 20"/>
                <a:gd name="T1" fmla="*/ 31 h 146"/>
                <a:gd name="T2" fmla="*/ 0 w 20"/>
                <a:gd name="T3" fmla="*/ 31 h 146"/>
                <a:gd name="T4" fmla="*/ 0 w 20"/>
                <a:gd name="T5" fmla="*/ 138 h 146"/>
                <a:gd name="T6" fmla="*/ 10 w 20"/>
                <a:gd name="T7" fmla="*/ 146 h 146"/>
                <a:gd name="T8" fmla="*/ 20 w 20"/>
                <a:gd name="T9" fmla="*/ 146 h 146"/>
                <a:gd name="T10" fmla="*/ 20 w 20"/>
                <a:gd name="T11" fmla="*/ 39 h 146"/>
                <a:gd name="T12" fmla="*/ 10 w 20"/>
                <a:gd name="T13" fmla="*/ 31 h 146"/>
                <a:gd name="T14" fmla="*/ 10 w 20"/>
                <a:gd name="T15" fmla="*/ 0 h 146"/>
                <a:gd name="T16" fmla="*/ 0 w 20"/>
                <a:gd name="T17" fmla="*/ 0 h 146"/>
                <a:gd name="T18" fmla="*/ 0 w 20"/>
                <a:gd name="T19" fmla="*/ 20 h 146"/>
                <a:gd name="T20" fmla="*/ 20 w 20"/>
                <a:gd name="T21" fmla="*/ 20 h 146"/>
                <a:gd name="T22" fmla="*/ 20 w 20"/>
                <a:gd name="T23" fmla="*/ 8 h 146"/>
                <a:gd name="T24" fmla="*/ 10 w 20"/>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6">
                  <a:moveTo>
                    <a:pt x="10" y="31"/>
                  </a:moveTo>
                  <a:cubicBezTo>
                    <a:pt x="0" y="31"/>
                    <a:pt x="0" y="31"/>
                    <a:pt x="0" y="31"/>
                  </a:cubicBezTo>
                  <a:cubicBezTo>
                    <a:pt x="0" y="138"/>
                    <a:pt x="0" y="138"/>
                    <a:pt x="0" y="138"/>
                  </a:cubicBezTo>
                  <a:cubicBezTo>
                    <a:pt x="0" y="144"/>
                    <a:pt x="5" y="146"/>
                    <a:pt x="10" y="146"/>
                  </a:cubicBezTo>
                  <a:cubicBezTo>
                    <a:pt x="20" y="146"/>
                    <a:pt x="20" y="146"/>
                    <a:pt x="20" y="146"/>
                  </a:cubicBezTo>
                  <a:cubicBezTo>
                    <a:pt x="20" y="39"/>
                    <a:pt x="20" y="39"/>
                    <a:pt x="20" y="39"/>
                  </a:cubicBezTo>
                  <a:cubicBezTo>
                    <a:pt x="20" y="33"/>
                    <a:pt x="15" y="31"/>
                    <a:pt x="10" y="31"/>
                  </a:cubicBezTo>
                  <a:moveTo>
                    <a:pt x="10" y="0"/>
                  </a:moveTo>
                  <a:cubicBezTo>
                    <a:pt x="0" y="0"/>
                    <a:pt x="0" y="0"/>
                    <a:pt x="0" y="0"/>
                  </a:cubicBezTo>
                  <a:cubicBezTo>
                    <a:pt x="0" y="20"/>
                    <a:pt x="0" y="20"/>
                    <a:pt x="0" y="20"/>
                  </a:cubicBezTo>
                  <a:cubicBezTo>
                    <a:pt x="20" y="20"/>
                    <a:pt x="20" y="20"/>
                    <a:pt x="20" y="20"/>
                  </a:cubicBezTo>
                  <a:cubicBezTo>
                    <a:pt x="20" y="8"/>
                    <a:pt x="20" y="8"/>
                    <a:pt x="20" y="8"/>
                  </a:cubicBezTo>
                  <a:cubicBezTo>
                    <a:pt x="20" y="2"/>
                    <a:pt x="15" y="0"/>
                    <a:pt x="1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0"/>
            <p:cNvSpPr>
              <a:spLocks/>
            </p:cNvSpPr>
            <p:nvPr/>
          </p:nvSpPr>
          <p:spPr bwMode="auto">
            <a:xfrm>
              <a:off x="7883119" y="2885440"/>
              <a:ext cx="182562" cy="371475"/>
            </a:xfrm>
            <a:custGeom>
              <a:avLst/>
              <a:gdLst>
                <a:gd name="T0" fmla="*/ 57 w 57"/>
                <a:gd name="T1" fmla="*/ 84 h 117"/>
                <a:gd name="T2" fmla="*/ 20 w 57"/>
                <a:gd name="T3" fmla="*/ 27 h 117"/>
                <a:gd name="T4" fmla="*/ 20 w 57"/>
                <a:gd name="T5" fmla="*/ 24 h 117"/>
                <a:gd name="T6" fmla="*/ 29 w 57"/>
                <a:gd name="T7" fmla="*/ 14 h 117"/>
                <a:gd name="T8" fmla="*/ 37 w 57"/>
                <a:gd name="T9" fmla="*/ 24 h 117"/>
                <a:gd name="T10" fmla="*/ 37 w 57"/>
                <a:gd name="T11" fmla="*/ 28 h 117"/>
                <a:gd name="T12" fmla="*/ 47 w 57"/>
                <a:gd name="T13" fmla="*/ 35 h 117"/>
                <a:gd name="T14" fmla="*/ 57 w 57"/>
                <a:gd name="T15" fmla="*/ 35 h 117"/>
                <a:gd name="T16" fmla="*/ 57 w 57"/>
                <a:gd name="T17" fmla="*/ 26 h 117"/>
                <a:gd name="T18" fmla="*/ 28 w 57"/>
                <a:gd name="T19" fmla="*/ 0 h 117"/>
                <a:gd name="T20" fmla="*/ 0 w 57"/>
                <a:gd name="T21" fmla="*/ 26 h 117"/>
                <a:gd name="T22" fmla="*/ 0 w 57"/>
                <a:gd name="T23" fmla="*/ 30 h 117"/>
                <a:gd name="T24" fmla="*/ 37 w 57"/>
                <a:gd name="T25" fmla="*/ 87 h 117"/>
                <a:gd name="T26" fmla="*/ 37 w 57"/>
                <a:gd name="T27" fmla="*/ 93 h 117"/>
                <a:gd name="T28" fmla="*/ 35 w 57"/>
                <a:gd name="T29" fmla="*/ 99 h 117"/>
                <a:gd name="T30" fmla="*/ 35 w 57"/>
                <a:gd name="T31" fmla="*/ 99 h 117"/>
                <a:gd name="T32" fmla="*/ 35 w 57"/>
                <a:gd name="T33" fmla="*/ 99 h 117"/>
                <a:gd name="T34" fmla="*/ 28 w 57"/>
                <a:gd name="T35" fmla="*/ 103 h 117"/>
                <a:gd name="T36" fmla="*/ 20 w 57"/>
                <a:gd name="T37" fmla="*/ 93 h 117"/>
                <a:gd name="T38" fmla="*/ 20 w 57"/>
                <a:gd name="T39" fmla="*/ 79 h 117"/>
                <a:gd name="T40" fmla="*/ 20 w 57"/>
                <a:gd name="T41" fmla="*/ 79 h 117"/>
                <a:gd name="T42" fmla="*/ 20 w 57"/>
                <a:gd name="T43" fmla="*/ 79 h 117"/>
                <a:gd name="T44" fmla="*/ 10 w 57"/>
                <a:gd name="T45" fmla="*/ 71 h 117"/>
                <a:gd name="T46" fmla="*/ 0 w 57"/>
                <a:gd name="T47" fmla="*/ 71 h 117"/>
                <a:gd name="T48" fmla="*/ 0 w 57"/>
                <a:gd name="T49" fmla="*/ 91 h 117"/>
                <a:gd name="T50" fmla="*/ 1 w 57"/>
                <a:gd name="T51" fmla="*/ 96 h 117"/>
                <a:gd name="T52" fmla="*/ 29 w 57"/>
                <a:gd name="T53" fmla="*/ 117 h 117"/>
                <a:gd name="T54" fmla="*/ 57 w 57"/>
                <a:gd name="T55" fmla="*/ 91 h 117"/>
                <a:gd name="T56" fmla="*/ 57 w 57"/>
                <a:gd name="T5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17">
                  <a:moveTo>
                    <a:pt x="57" y="84"/>
                  </a:moveTo>
                  <a:cubicBezTo>
                    <a:pt x="57" y="58"/>
                    <a:pt x="20" y="46"/>
                    <a:pt x="20" y="27"/>
                  </a:cubicBezTo>
                  <a:cubicBezTo>
                    <a:pt x="20" y="24"/>
                    <a:pt x="20" y="24"/>
                    <a:pt x="20" y="24"/>
                  </a:cubicBezTo>
                  <a:cubicBezTo>
                    <a:pt x="20" y="19"/>
                    <a:pt x="23" y="14"/>
                    <a:pt x="29" y="14"/>
                  </a:cubicBezTo>
                  <a:cubicBezTo>
                    <a:pt x="34" y="14"/>
                    <a:pt x="37" y="19"/>
                    <a:pt x="37" y="24"/>
                  </a:cubicBezTo>
                  <a:cubicBezTo>
                    <a:pt x="37" y="28"/>
                    <a:pt x="37" y="28"/>
                    <a:pt x="37" y="28"/>
                  </a:cubicBezTo>
                  <a:cubicBezTo>
                    <a:pt x="37" y="33"/>
                    <a:pt x="41" y="35"/>
                    <a:pt x="47" y="35"/>
                  </a:cubicBezTo>
                  <a:cubicBezTo>
                    <a:pt x="57" y="35"/>
                    <a:pt x="57" y="35"/>
                    <a:pt x="57" y="35"/>
                  </a:cubicBezTo>
                  <a:cubicBezTo>
                    <a:pt x="57" y="26"/>
                    <a:pt x="57" y="26"/>
                    <a:pt x="57" y="26"/>
                  </a:cubicBezTo>
                  <a:cubicBezTo>
                    <a:pt x="57" y="22"/>
                    <a:pt x="56" y="0"/>
                    <a:pt x="28" y="0"/>
                  </a:cubicBezTo>
                  <a:cubicBezTo>
                    <a:pt x="1" y="0"/>
                    <a:pt x="0" y="22"/>
                    <a:pt x="0" y="26"/>
                  </a:cubicBezTo>
                  <a:cubicBezTo>
                    <a:pt x="0" y="30"/>
                    <a:pt x="0" y="30"/>
                    <a:pt x="0" y="30"/>
                  </a:cubicBezTo>
                  <a:cubicBezTo>
                    <a:pt x="0" y="53"/>
                    <a:pt x="37" y="64"/>
                    <a:pt x="37" y="87"/>
                  </a:cubicBezTo>
                  <a:cubicBezTo>
                    <a:pt x="37" y="93"/>
                    <a:pt x="37" y="93"/>
                    <a:pt x="37" y="93"/>
                  </a:cubicBezTo>
                  <a:cubicBezTo>
                    <a:pt x="37" y="95"/>
                    <a:pt x="36" y="97"/>
                    <a:pt x="35" y="99"/>
                  </a:cubicBezTo>
                  <a:cubicBezTo>
                    <a:pt x="35" y="99"/>
                    <a:pt x="35" y="99"/>
                    <a:pt x="35" y="99"/>
                  </a:cubicBezTo>
                  <a:cubicBezTo>
                    <a:pt x="35" y="99"/>
                    <a:pt x="35" y="99"/>
                    <a:pt x="35" y="99"/>
                  </a:cubicBezTo>
                  <a:cubicBezTo>
                    <a:pt x="34" y="101"/>
                    <a:pt x="32" y="103"/>
                    <a:pt x="28" y="103"/>
                  </a:cubicBezTo>
                  <a:cubicBezTo>
                    <a:pt x="23" y="103"/>
                    <a:pt x="20" y="98"/>
                    <a:pt x="20" y="93"/>
                  </a:cubicBezTo>
                  <a:cubicBezTo>
                    <a:pt x="20" y="79"/>
                    <a:pt x="20" y="79"/>
                    <a:pt x="20" y="79"/>
                  </a:cubicBezTo>
                  <a:cubicBezTo>
                    <a:pt x="20" y="79"/>
                    <a:pt x="20" y="79"/>
                    <a:pt x="20" y="79"/>
                  </a:cubicBezTo>
                  <a:cubicBezTo>
                    <a:pt x="20" y="79"/>
                    <a:pt x="20" y="79"/>
                    <a:pt x="20" y="79"/>
                  </a:cubicBezTo>
                  <a:cubicBezTo>
                    <a:pt x="20" y="74"/>
                    <a:pt x="16" y="71"/>
                    <a:pt x="10" y="71"/>
                  </a:cubicBezTo>
                  <a:cubicBezTo>
                    <a:pt x="0" y="71"/>
                    <a:pt x="0" y="71"/>
                    <a:pt x="0" y="71"/>
                  </a:cubicBezTo>
                  <a:cubicBezTo>
                    <a:pt x="0" y="91"/>
                    <a:pt x="0" y="91"/>
                    <a:pt x="0" y="91"/>
                  </a:cubicBezTo>
                  <a:cubicBezTo>
                    <a:pt x="0" y="92"/>
                    <a:pt x="0" y="94"/>
                    <a:pt x="1" y="96"/>
                  </a:cubicBezTo>
                  <a:cubicBezTo>
                    <a:pt x="2" y="104"/>
                    <a:pt x="8" y="117"/>
                    <a:pt x="29" y="117"/>
                  </a:cubicBezTo>
                  <a:cubicBezTo>
                    <a:pt x="56" y="117"/>
                    <a:pt x="57" y="95"/>
                    <a:pt x="57" y="91"/>
                  </a:cubicBez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1"/>
            <p:cNvSpPr>
              <a:spLocks/>
            </p:cNvSpPr>
            <p:nvPr/>
          </p:nvSpPr>
          <p:spPr bwMode="auto">
            <a:xfrm>
              <a:off x="7524344" y="2771140"/>
              <a:ext cx="155575" cy="482600"/>
            </a:xfrm>
            <a:custGeom>
              <a:avLst/>
              <a:gdLst>
                <a:gd name="T0" fmla="*/ 35 w 49"/>
                <a:gd name="T1" fmla="*/ 16 h 152"/>
                <a:gd name="T2" fmla="*/ 39 w 49"/>
                <a:gd name="T3" fmla="*/ 16 h 152"/>
                <a:gd name="T4" fmla="*/ 43 w 49"/>
                <a:gd name="T5" fmla="*/ 16 h 152"/>
                <a:gd name="T6" fmla="*/ 49 w 49"/>
                <a:gd name="T7" fmla="*/ 8 h 152"/>
                <a:gd name="T8" fmla="*/ 49 w 49"/>
                <a:gd name="T9" fmla="*/ 2 h 152"/>
                <a:gd name="T10" fmla="*/ 46 w 49"/>
                <a:gd name="T11" fmla="*/ 1 h 152"/>
                <a:gd name="T12" fmla="*/ 39 w 49"/>
                <a:gd name="T13" fmla="*/ 0 h 152"/>
                <a:gd name="T14" fmla="*/ 35 w 49"/>
                <a:gd name="T15" fmla="*/ 0 h 152"/>
                <a:gd name="T16" fmla="*/ 7 w 49"/>
                <a:gd name="T17" fmla="*/ 27 h 152"/>
                <a:gd name="T18" fmla="*/ 7 w 49"/>
                <a:gd name="T19" fmla="*/ 37 h 152"/>
                <a:gd name="T20" fmla="*/ 5 w 49"/>
                <a:gd name="T21" fmla="*/ 37 h 152"/>
                <a:gd name="T22" fmla="*/ 0 w 49"/>
                <a:gd name="T23" fmla="*/ 44 h 152"/>
                <a:gd name="T24" fmla="*/ 0 w 49"/>
                <a:gd name="T25" fmla="*/ 51 h 152"/>
                <a:gd name="T26" fmla="*/ 7 w 49"/>
                <a:gd name="T27" fmla="*/ 51 h 152"/>
                <a:gd name="T28" fmla="*/ 7 w 49"/>
                <a:gd name="T29" fmla="*/ 144 h 152"/>
                <a:gd name="T30" fmla="*/ 7 w 49"/>
                <a:gd name="T31" fmla="*/ 144 h 152"/>
                <a:gd name="T32" fmla="*/ 17 w 49"/>
                <a:gd name="T33" fmla="*/ 152 h 152"/>
                <a:gd name="T34" fmla="*/ 27 w 49"/>
                <a:gd name="T35" fmla="*/ 152 h 152"/>
                <a:gd name="T36" fmla="*/ 27 w 49"/>
                <a:gd name="T37" fmla="*/ 51 h 152"/>
                <a:gd name="T38" fmla="*/ 35 w 49"/>
                <a:gd name="T39" fmla="*/ 51 h 152"/>
                <a:gd name="T40" fmla="*/ 40 w 49"/>
                <a:gd name="T41" fmla="*/ 44 h 152"/>
                <a:gd name="T42" fmla="*/ 40 w 49"/>
                <a:gd name="T43" fmla="*/ 37 h 152"/>
                <a:gd name="T44" fmla="*/ 27 w 49"/>
                <a:gd name="T45" fmla="*/ 37 h 152"/>
                <a:gd name="T46" fmla="*/ 27 w 49"/>
                <a:gd name="T47" fmla="*/ 26 h 152"/>
                <a:gd name="T48" fmla="*/ 35 w 49"/>
                <a:gd name="T49" fmla="*/ 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52">
                  <a:moveTo>
                    <a:pt x="35" y="16"/>
                  </a:moveTo>
                  <a:cubicBezTo>
                    <a:pt x="39" y="16"/>
                    <a:pt x="39" y="16"/>
                    <a:pt x="39" y="16"/>
                  </a:cubicBezTo>
                  <a:cubicBezTo>
                    <a:pt x="40" y="16"/>
                    <a:pt x="43" y="16"/>
                    <a:pt x="43" y="16"/>
                  </a:cubicBezTo>
                  <a:cubicBezTo>
                    <a:pt x="47" y="16"/>
                    <a:pt x="49" y="13"/>
                    <a:pt x="49" y="8"/>
                  </a:cubicBezTo>
                  <a:cubicBezTo>
                    <a:pt x="49" y="2"/>
                    <a:pt x="49" y="2"/>
                    <a:pt x="49" y="2"/>
                  </a:cubicBezTo>
                  <a:cubicBezTo>
                    <a:pt x="48" y="1"/>
                    <a:pt x="47" y="1"/>
                    <a:pt x="46" y="1"/>
                  </a:cubicBezTo>
                  <a:cubicBezTo>
                    <a:pt x="46" y="1"/>
                    <a:pt x="40" y="0"/>
                    <a:pt x="39" y="0"/>
                  </a:cubicBezTo>
                  <a:cubicBezTo>
                    <a:pt x="35" y="0"/>
                    <a:pt x="35" y="0"/>
                    <a:pt x="35" y="0"/>
                  </a:cubicBezTo>
                  <a:cubicBezTo>
                    <a:pt x="8" y="0"/>
                    <a:pt x="7" y="23"/>
                    <a:pt x="7" y="27"/>
                  </a:cubicBezTo>
                  <a:cubicBezTo>
                    <a:pt x="7" y="37"/>
                    <a:pt x="7" y="37"/>
                    <a:pt x="7" y="37"/>
                  </a:cubicBezTo>
                  <a:cubicBezTo>
                    <a:pt x="5" y="37"/>
                    <a:pt x="5" y="37"/>
                    <a:pt x="5" y="37"/>
                  </a:cubicBezTo>
                  <a:cubicBezTo>
                    <a:pt x="1" y="37"/>
                    <a:pt x="0" y="40"/>
                    <a:pt x="0" y="44"/>
                  </a:cubicBezTo>
                  <a:cubicBezTo>
                    <a:pt x="0" y="51"/>
                    <a:pt x="0" y="51"/>
                    <a:pt x="0" y="51"/>
                  </a:cubicBezTo>
                  <a:cubicBezTo>
                    <a:pt x="7" y="51"/>
                    <a:pt x="7" y="51"/>
                    <a:pt x="7" y="51"/>
                  </a:cubicBezTo>
                  <a:cubicBezTo>
                    <a:pt x="7" y="144"/>
                    <a:pt x="7" y="144"/>
                    <a:pt x="7" y="144"/>
                  </a:cubicBezTo>
                  <a:cubicBezTo>
                    <a:pt x="7" y="144"/>
                    <a:pt x="7" y="144"/>
                    <a:pt x="7" y="144"/>
                  </a:cubicBezTo>
                  <a:cubicBezTo>
                    <a:pt x="7" y="150"/>
                    <a:pt x="12" y="152"/>
                    <a:pt x="17" y="152"/>
                  </a:cubicBezTo>
                  <a:cubicBezTo>
                    <a:pt x="27" y="152"/>
                    <a:pt x="27" y="152"/>
                    <a:pt x="27" y="152"/>
                  </a:cubicBezTo>
                  <a:cubicBezTo>
                    <a:pt x="27" y="51"/>
                    <a:pt x="27" y="51"/>
                    <a:pt x="27" y="51"/>
                  </a:cubicBezTo>
                  <a:cubicBezTo>
                    <a:pt x="35" y="51"/>
                    <a:pt x="35" y="51"/>
                    <a:pt x="35" y="51"/>
                  </a:cubicBezTo>
                  <a:cubicBezTo>
                    <a:pt x="39" y="51"/>
                    <a:pt x="40" y="48"/>
                    <a:pt x="40" y="44"/>
                  </a:cubicBezTo>
                  <a:cubicBezTo>
                    <a:pt x="40" y="37"/>
                    <a:pt x="40" y="37"/>
                    <a:pt x="40" y="37"/>
                  </a:cubicBezTo>
                  <a:cubicBezTo>
                    <a:pt x="27" y="37"/>
                    <a:pt x="27" y="37"/>
                    <a:pt x="27" y="37"/>
                  </a:cubicBezTo>
                  <a:cubicBezTo>
                    <a:pt x="27" y="26"/>
                    <a:pt x="27" y="26"/>
                    <a:pt x="27" y="26"/>
                  </a:cubicBezTo>
                  <a:cubicBezTo>
                    <a:pt x="27" y="17"/>
                    <a:pt x="34" y="16"/>
                    <a:pt x="35" y="1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2"/>
            <p:cNvSpPr>
              <a:spLocks/>
            </p:cNvSpPr>
            <p:nvPr/>
          </p:nvSpPr>
          <p:spPr bwMode="auto">
            <a:xfrm>
              <a:off x="7305269" y="2885440"/>
              <a:ext cx="180975" cy="368300"/>
            </a:xfrm>
            <a:custGeom>
              <a:avLst/>
              <a:gdLst>
                <a:gd name="T0" fmla="*/ 37 w 57"/>
                <a:gd name="T1" fmla="*/ 108 h 116"/>
                <a:gd name="T2" fmla="*/ 47 w 57"/>
                <a:gd name="T3" fmla="*/ 116 h 116"/>
                <a:gd name="T4" fmla="*/ 57 w 57"/>
                <a:gd name="T5" fmla="*/ 116 h 116"/>
                <a:gd name="T6" fmla="*/ 57 w 57"/>
                <a:gd name="T7" fmla="*/ 108 h 116"/>
                <a:gd name="T8" fmla="*/ 57 w 57"/>
                <a:gd name="T9" fmla="*/ 108 h 116"/>
                <a:gd name="T10" fmla="*/ 57 w 57"/>
                <a:gd name="T11" fmla="*/ 108 h 116"/>
                <a:gd name="T12" fmla="*/ 57 w 57"/>
                <a:gd name="T13" fmla="*/ 26 h 116"/>
                <a:gd name="T14" fmla="*/ 36 w 57"/>
                <a:gd name="T15" fmla="*/ 0 h 116"/>
                <a:gd name="T16" fmla="*/ 20 w 57"/>
                <a:gd name="T17" fmla="*/ 7 h 116"/>
                <a:gd name="T18" fmla="*/ 10 w 57"/>
                <a:gd name="T19" fmla="*/ 1 h 116"/>
                <a:gd name="T20" fmla="*/ 0 w 57"/>
                <a:gd name="T21" fmla="*/ 1 h 116"/>
                <a:gd name="T22" fmla="*/ 0 w 57"/>
                <a:gd name="T23" fmla="*/ 108 h 116"/>
                <a:gd name="T24" fmla="*/ 0 w 57"/>
                <a:gd name="T25" fmla="*/ 108 h 116"/>
                <a:gd name="T26" fmla="*/ 0 w 57"/>
                <a:gd name="T27" fmla="*/ 108 h 116"/>
                <a:gd name="T28" fmla="*/ 0 w 57"/>
                <a:gd name="T29" fmla="*/ 108 h 116"/>
                <a:gd name="T30" fmla="*/ 10 w 57"/>
                <a:gd name="T31" fmla="*/ 116 h 116"/>
                <a:gd name="T32" fmla="*/ 20 w 57"/>
                <a:gd name="T33" fmla="*/ 116 h 116"/>
                <a:gd name="T34" fmla="*/ 20 w 57"/>
                <a:gd name="T35" fmla="*/ 27 h 116"/>
                <a:gd name="T36" fmla="*/ 29 w 57"/>
                <a:gd name="T37" fmla="*/ 14 h 116"/>
                <a:gd name="T38" fmla="*/ 37 w 57"/>
                <a:gd name="T39" fmla="*/ 24 h 116"/>
                <a:gd name="T40" fmla="*/ 37 w 57"/>
                <a:gd name="T4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16">
                  <a:moveTo>
                    <a:pt x="37" y="108"/>
                  </a:moveTo>
                  <a:cubicBezTo>
                    <a:pt x="37" y="114"/>
                    <a:pt x="42" y="116"/>
                    <a:pt x="47" y="116"/>
                  </a:cubicBezTo>
                  <a:cubicBezTo>
                    <a:pt x="57" y="116"/>
                    <a:pt x="57" y="116"/>
                    <a:pt x="57" y="116"/>
                  </a:cubicBezTo>
                  <a:cubicBezTo>
                    <a:pt x="57" y="108"/>
                    <a:pt x="57" y="108"/>
                    <a:pt x="57" y="108"/>
                  </a:cubicBezTo>
                  <a:cubicBezTo>
                    <a:pt x="57" y="108"/>
                    <a:pt x="57" y="108"/>
                    <a:pt x="57" y="108"/>
                  </a:cubicBezTo>
                  <a:cubicBezTo>
                    <a:pt x="57" y="108"/>
                    <a:pt x="57" y="108"/>
                    <a:pt x="57" y="108"/>
                  </a:cubicBezTo>
                  <a:cubicBezTo>
                    <a:pt x="57" y="26"/>
                    <a:pt x="57" y="26"/>
                    <a:pt x="57" y="26"/>
                  </a:cubicBezTo>
                  <a:cubicBezTo>
                    <a:pt x="57" y="20"/>
                    <a:pt x="57" y="0"/>
                    <a:pt x="36" y="0"/>
                  </a:cubicBezTo>
                  <a:cubicBezTo>
                    <a:pt x="26" y="0"/>
                    <a:pt x="20" y="7"/>
                    <a:pt x="20" y="7"/>
                  </a:cubicBezTo>
                  <a:cubicBezTo>
                    <a:pt x="20" y="7"/>
                    <a:pt x="20" y="1"/>
                    <a:pt x="10" y="1"/>
                  </a:cubicBezTo>
                  <a:cubicBezTo>
                    <a:pt x="0" y="1"/>
                    <a:pt x="0" y="1"/>
                    <a:pt x="0" y="1"/>
                  </a:cubicBezTo>
                  <a:cubicBezTo>
                    <a:pt x="0" y="108"/>
                    <a:pt x="0" y="108"/>
                    <a:pt x="0" y="108"/>
                  </a:cubicBezTo>
                  <a:cubicBezTo>
                    <a:pt x="0" y="108"/>
                    <a:pt x="0" y="108"/>
                    <a:pt x="0" y="108"/>
                  </a:cubicBezTo>
                  <a:cubicBezTo>
                    <a:pt x="0" y="108"/>
                    <a:pt x="0" y="108"/>
                    <a:pt x="0" y="108"/>
                  </a:cubicBezTo>
                  <a:cubicBezTo>
                    <a:pt x="0" y="108"/>
                    <a:pt x="0" y="108"/>
                    <a:pt x="0" y="108"/>
                  </a:cubicBezTo>
                  <a:cubicBezTo>
                    <a:pt x="0" y="114"/>
                    <a:pt x="5" y="116"/>
                    <a:pt x="10" y="116"/>
                  </a:cubicBezTo>
                  <a:cubicBezTo>
                    <a:pt x="20" y="116"/>
                    <a:pt x="20" y="116"/>
                    <a:pt x="20" y="116"/>
                  </a:cubicBezTo>
                  <a:cubicBezTo>
                    <a:pt x="20" y="27"/>
                    <a:pt x="20" y="27"/>
                    <a:pt x="20" y="27"/>
                  </a:cubicBezTo>
                  <a:cubicBezTo>
                    <a:pt x="20" y="19"/>
                    <a:pt x="23" y="14"/>
                    <a:pt x="29" y="14"/>
                  </a:cubicBezTo>
                  <a:cubicBezTo>
                    <a:pt x="35" y="14"/>
                    <a:pt x="37" y="19"/>
                    <a:pt x="37" y="24"/>
                  </a:cubicBezTo>
                  <a:lnTo>
                    <a:pt x="3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3"/>
            <p:cNvSpPr>
              <a:spLocks noEditPoints="1"/>
            </p:cNvSpPr>
            <p:nvPr/>
          </p:nvSpPr>
          <p:spPr bwMode="auto">
            <a:xfrm>
              <a:off x="7667219" y="2882265"/>
              <a:ext cx="177800" cy="374650"/>
            </a:xfrm>
            <a:custGeom>
              <a:avLst/>
              <a:gdLst>
                <a:gd name="T0" fmla="*/ 36 w 56"/>
                <a:gd name="T1" fmla="*/ 96 h 118"/>
                <a:gd name="T2" fmla="*/ 28 w 56"/>
                <a:gd name="T3" fmla="*/ 106 h 118"/>
                <a:gd name="T4" fmla="*/ 19 w 56"/>
                <a:gd name="T5" fmla="*/ 96 h 118"/>
                <a:gd name="T6" fmla="*/ 19 w 56"/>
                <a:gd name="T7" fmla="*/ 87 h 118"/>
                <a:gd name="T8" fmla="*/ 19 w 56"/>
                <a:gd name="T9" fmla="*/ 78 h 118"/>
                <a:gd name="T10" fmla="*/ 19 w 56"/>
                <a:gd name="T11" fmla="*/ 69 h 118"/>
                <a:gd name="T12" fmla="*/ 28 w 56"/>
                <a:gd name="T13" fmla="*/ 59 h 118"/>
                <a:gd name="T14" fmla="*/ 36 w 56"/>
                <a:gd name="T15" fmla="*/ 69 h 118"/>
                <a:gd name="T16" fmla="*/ 36 w 56"/>
                <a:gd name="T17" fmla="*/ 78 h 118"/>
                <a:gd name="T18" fmla="*/ 36 w 56"/>
                <a:gd name="T19" fmla="*/ 87 h 118"/>
                <a:gd name="T20" fmla="*/ 36 w 56"/>
                <a:gd name="T21" fmla="*/ 96 h 118"/>
                <a:gd name="T22" fmla="*/ 28 w 56"/>
                <a:gd name="T23" fmla="*/ 0 h 118"/>
                <a:gd name="T24" fmla="*/ 2 w 56"/>
                <a:gd name="T25" fmla="*/ 25 h 118"/>
                <a:gd name="T26" fmla="*/ 2 w 56"/>
                <a:gd name="T27" fmla="*/ 28 h 118"/>
                <a:gd name="T28" fmla="*/ 12 w 56"/>
                <a:gd name="T29" fmla="*/ 36 h 118"/>
                <a:gd name="T30" fmla="*/ 19 w 56"/>
                <a:gd name="T31" fmla="*/ 36 h 118"/>
                <a:gd name="T32" fmla="*/ 19 w 56"/>
                <a:gd name="T33" fmla="*/ 24 h 118"/>
                <a:gd name="T34" fmla="*/ 28 w 56"/>
                <a:gd name="T35" fmla="*/ 15 h 118"/>
                <a:gd name="T36" fmla="*/ 36 w 56"/>
                <a:gd name="T37" fmla="*/ 24 h 118"/>
                <a:gd name="T38" fmla="*/ 36 w 56"/>
                <a:gd name="T39" fmla="*/ 27 h 118"/>
                <a:gd name="T40" fmla="*/ 36 w 56"/>
                <a:gd name="T41" fmla="*/ 53 h 118"/>
                <a:gd name="T42" fmla="*/ 21 w 56"/>
                <a:gd name="T43" fmla="*/ 47 h 118"/>
                <a:gd name="T44" fmla="*/ 0 w 56"/>
                <a:gd name="T45" fmla="*/ 73 h 118"/>
                <a:gd name="T46" fmla="*/ 0 w 56"/>
                <a:gd name="T47" fmla="*/ 92 h 118"/>
                <a:gd name="T48" fmla="*/ 21 w 56"/>
                <a:gd name="T49" fmla="*/ 118 h 118"/>
                <a:gd name="T50" fmla="*/ 36 w 56"/>
                <a:gd name="T51" fmla="*/ 110 h 118"/>
                <a:gd name="T52" fmla="*/ 46 w 56"/>
                <a:gd name="T53" fmla="*/ 117 h 118"/>
                <a:gd name="T54" fmla="*/ 56 w 56"/>
                <a:gd name="T55" fmla="*/ 117 h 118"/>
                <a:gd name="T56" fmla="*/ 56 w 56"/>
                <a:gd name="T57" fmla="*/ 27 h 118"/>
                <a:gd name="T58" fmla="*/ 28 w 56"/>
                <a:gd name="T5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118">
                  <a:moveTo>
                    <a:pt x="36" y="96"/>
                  </a:moveTo>
                  <a:cubicBezTo>
                    <a:pt x="36" y="100"/>
                    <a:pt x="34" y="106"/>
                    <a:pt x="28" y="106"/>
                  </a:cubicBezTo>
                  <a:cubicBezTo>
                    <a:pt x="22" y="106"/>
                    <a:pt x="19" y="100"/>
                    <a:pt x="19" y="96"/>
                  </a:cubicBezTo>
                  <a:cubicBezTo>
                    <a:pt x="19" y="87"/>
                    <a:pt x="19" y="87"/>
                    <a:pt x="19" y="87"/>
                  </a:cubicBezTo>
                  <a:cubicBezTo>
                    <a:pt x="19" y="78"/>
                    <a:pt x="19" y="78"/>
                    <a:pt x="19" y="78"/>
                  </a:cubicBezTo>
                  <a:cubicBezTo>
                    <a:pt x="19" y="69"/>
                    <a:pt x="19" y="69"/>
                    <a:pt x="19" y="69"/>
                  </a:cubicBezTo>
                  <a:cubicBezTo>
                    <a:pt x="19" y="65"/>
                    <a:pt x="22" y="59"/>
                    <a:pt x="28" y="59"/>
                  </a:cubicBezTo>
                  <a:cubicBezTo>
                    <a:pt x="34" y="59"/>
                    <a:pt x="36" y="65"/>
                    <a:pt x="36" y="69"/>
                  </a:cubicBezTo>
                  <a:cubicBezTo>
                    <a:pt x="36" y="78"/>
                    <a:pt x="36" y="78"/>
                    <a:pt x="36" y="78"/>
                  </a:cubicBezTo>
                  <a:cubicBezTo>
                    <a:pt x="36" y="87"/>
                    <a:pt x="36" y="87"/>
                    <a:pt x="36" y="87"/>
                  </a:cubicBezTo>
                  <a:lnTo>
                    <a:pt x="36" y="96"/>
                  </a:lnTo>
                  <a:close/>
                  <a:moveTo>
                    <a:pt x="28" y="0"/>
                  </a:moveTo>
                  <a:cubicBezTo>
                    <a:pt x="1" y="0"/>
                    <a:pt x="2" y="21"/>
                    <a:pt x="2" y="25"/>
                  </a:cubicBezTo>
                  <a:cubicBezTo>
                    <a:pt x="2" y="28"/>
                    <a:pt x="2" y="28"/>
                    <a:pt x="2" y="28"/>
                  </a:cubicBezTo>
                  <a:cubicBezTo>
                    <a:pt x="2" y="34"/>
                    <a:pt x="6" y="36"/>
                    <a:pt x="12" y="36"/>
                  </a:cubicBezTo>
                  <a:cubicBezTo>
                    <a:pt x="19" y="36"/>
                    <a:pt x="19" y="36"/>
                    <a:pt x="19" y="36"/>
                  </a:cubicBezTo>
                  <a:cubicBezTo>
                    <a:pt x="19" y="24"/>
                    <a:pt x="19" y="24"/>
                    <a:pt x="19" y="24"/>
                  </a:cubicBezTo>
                  <a:cubicBezTo>
                    <a:pt x="19" y="20"/>
                    <a:pt x="22" y="15"/>
                    <a:pt x="28" y="15"/>
                  </a:cubicBezTo>
                  <a:cubicBezTo>
                    <a:pt x="34" y="15"/>
                    <a:pt x="36" y="20"/>
                    <a:pt x="36" y="24"/>
                  </a:cubicBezTo>
                  <a:cubicBezTo>
                    <a:pt x="36" y="27"/>
                    <a:pt x="36" y="27"/>
                    <a:pt x="36" y="27"/>
                  </a:cubicBezTo>
                  <a:cubicBezTo>
                    <a:pt x="36" y="53"/>
                    <a:pt x="36" y="53"/>
                    <a:pt x="36" y="53"/>
                  </a:cubicBezTo>
                  <a:cubicBezTo>
                    <a:pt x="36" y="52"/>
                    <a:pt x="28" y="47"/>
                    <a:pt x="21" y="47"/>
                  </a:cubicBezTo>
                  <a:cubicBezTo>
                    <a:pt x="7" y="47"/>
                    <a:pt x="0" y="56"/>
                    <a:pt x="0" y="73"/>
                  </a:cubicBezTo>
                  <a:cubicBezTo>
                    <a:pt x="0" y="92"/>
                    <a:pt x="0" y="92"/>
                    <a:pt x="0" y="92"/>
                  </a:cubicBezTo>
                  <a:cubicBezTo>
                    <a:pt x="0" y="109"/>
                    <a:pt x="7" y="118"/>
                    <a:pt x="21" y="118"/>
                  </a:cubicBezTo>
                  <a:cubicBezTo>
                    <a:pt x="27" y="118"/>
                    <a:pt x="32" y="115"/>
                    <a:pt x="36" y="110"/>
                  </a:cubicBezTo>
                  <a:cubicBezTo>
                    <a:pt x="36" y="110"/>
                    <a:pt x="37" y="117"/>
                    <a:pt x="46" y="117"/>
                  </a:cubicBezTo>
                  <a:cubicBezTo>
                    <a:pt x="56" y="117"/>
                    <a:pt x="56" y="117"/>
                    <a:pt x="56" y="117"/>
                  </a:cubicBezTo>
                  <a:cubicBezTo>
                    <a:pt x="56" y="27"/>
                    <a:pt x="56" y="27"/>
                    <a:pt x="56" y="27"/>
                  </a:cubicBezTo>
                  <a:cubicBezTo>
                    <a:pt x="56" y="23"/>
                    <a:pt x="55" y="0"/>
                    <a:pt x="2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4"/>
            <p:cNvSpPr>
              <a:spLocks/>
            </p:cNvSpPr>
            <p:nvPr/>
          </p:nvSpPr>
          <p:spPr bwMode="auto">
            <a:xfrm>
              <a:off x="8418106" y="2885440"/>
              <a:ext cx="174625" cy="377825"/>
            </a:xfrm>
            <a:custGeom>
              <a:avLst/>
              <a:gdLst>
                <a:gd name="T0" fmla="*/ 26 w 55"/>
                <a:gd name="T1" fmla="*/ 119 h 119"/>
                <a:gd name="T2" fmla="*/ 3 w 55"/>
                <a:gd name="T3" fmla="*/ 108 h 119"/>
                <a:gd name="T4" fmla="*/ 0 w 55"/>
                <a:gd name="T5" fmla="*/ 91 h 119"/>
                <a:gd name="T6" fmla="*/ 0 w 55"/>
                <a:gd name="T7" fmla="*/ 0 h 119"/>
                <a:gd name="T8" fmla="*/ 7 w 55"/>
                <a:gd name="T9" fmla="*/ 0 h 119"/>
                <a:gd name="T10" fmla="*/ 11 w 55"/>
                <a:gd name="T11" fmla="*/ 6 h 119"/>
                <a:gd name="T12" fmla="*/ 11 w 55"/>
                <a:gd name="T13" fmla="*/ 92 h 119"/>
                <a:gd name="T14" fmla="*/ 26 w 55"/>
                <a:gd name="T15" fmla="*/ 107 h 119"/>
                <a:gd name="T16" fmla="*/ 44 w 55"/>
                <a:gd name="T17" fmla="*/ 94 h 119"/>
                <a:gd name="T18" fmla="*/ 44 w 55"/>
                <a:gd name="T19" fmla="*/ 0 h 119"/>
                <a:gd name="T20" fmla="*/ 50 w 55"/>
                <a:gd name="T21" fmla="*/ 0 h 119"/>
                <a:gd name="T22" fmla="*/ 55 w 55"/>
                <a:gd name="T23" fmla="*/ 6 h 119"/>
                <a:gd name="T24" fmla="*/ 55 w 55"/>
                <a:gd name="T25" fmla="*/ 117 h 119"/>
                <a:gd name="T26" fmla="*/ 49 w 55"/>
                <a:gd name="T27" fmla="*/ 117 h 119"/>
                <a:gd name="T28" fmla="*/ 44 w 55"/>
                <a:gd name="T29" fmla="*/ 112 h 119"/>
                <a:gd name="T30" fmla="*/ 26 w 55"/>
                <a:gd name="T3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19">
                  <a:moveTo>
                    <a:pt x="26" y="119"/>
                  </a:moveTo>
                  <a:cubicBezTo>
                    <a:pt x="15" y="119"/>
                    <a:pt x="7" y="115"/>
                    <a:pt x="3" y="108"/>
                  </a:cubicBezTo>
                  <a:cubicBezTo>
                    <a:pt x="0" y="102"/>
                    <a:pt x="0" y="95"/>
                    <a:pt x="0" y="91"/>
                  </a:cubicBezTo>
                  <a:cubicBezTo>
                    <a:pt x="0" y="0"/>
                    <a:pt x="0" y="0"/>
                    <a:pt x="0" y="0"/>
                  </a:cubicBezTo>
                  <a:cubicBezTo>
                    <a:pt x="7" y="0"/>
                    <a:pt x="7" y="0"/>
                    <a:pt x="7" y="0"/>
                  </a:cubicBezTo>
                  <a:cubicBezTo>
                    <a:pt x="10" y="0"/>
                    <a:pt x="11" y="2"/>
                    <a:pt x="11" y="6"/>
                  </a:cubicBezTo>
                  <a:cubicBezTo>
                    <a:pt x="11" y="92"/>
                    <a:pt x="11" y="92"/>
                    <a:pt x="11" y="92"/>
                  </a:cubicBezTo>
                  <a:cubicBezTo>
                    <a:pt x="11" y="102"/>
                    <a:pt x="17" y="107"/>
                    <a:pt x="26" y="107"/>
                  </a:cubicBezTo>
                  <a:cubicBezTo>
                    <a:pt x="39" y="107"/>
                    <a:pt x="44" y="101"/>
                    <a:pt x="44" y="94"/>
                  </a:cubicBezTo>
                  <a:cubicBezTo>
                    <a:pt x="44" y="0"/>
                    <a:pt x="44" y="0"/>
                    <a:pt x="44" y="0"/>
                  </a:cubicBezTo>
                  <a:cubicBezTo>
                    <a:pt x="50" y="0"/>
                    <a:pt x="50" y="0"/>
                    <a:pt x="50" y="0"/>
                  </a:cubicBezTo>
                  <a:cubicBezTo>
                    <a:pt x="53" y="0"/>
                    <a:pt x="55" y="2"/>
                    <a:pt x="55" y="6"/>
                  </a:cubicBezTo>
                  <a:cubicBezTo>
                    <a:pt x="55" y="117"/>
                    <a:pt x="55" y="117"/>
                    <a:pt x="55" y="117"/>
                  </a:cubicBezTo>
                  <a:cubicBezTo>
                    <a:pt x="49" y="117"/>
                    <a:pt x="49" y="117"/>
                    <a:pt x="49" y="117"/>
                  </a:cubicBezTo>
                  <a:cubicBezTo>
                    <a:pt x="46" y="117"/>
                    <a:pt x="44" y="115"/>
                    <a:pt x="44" y="112"/>
                  </a:cubicBezTo>
                  <a:cubicBezTo>
                    <a:pt x="39" y="117"/>
                    <a:pt x="33" y="119"/>
                    <a:pt x="26" y="1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5"/>
            <p:cNvSpPr>
              <a:spLocks noEditPoints="1"/>
            </p:cNvSpPr>
            <p:nvPr/>
          </p:nvSpPr>
          <p:spPr bwMode="auto">
            <a:xfrm>
              <a:off x="8186331" y="2882265"/>
              <a:ext cx="177800" cy="498475"/>
            </a:xfrm>
            <a:custGeom>
              <a:avLst/>
              <a:gdLst>
                <a:gd name="T0" fmla="*/ 44 w 56"/>
                <a:gd name="T1" fmla="*/ 93 h 157"/>
                <a:gd name="T2" fmla="*/ 26 w 56"/>
                <a:gd name="T3" fmla="*/ 108 h 157"/>
                <a:gd name="T4" fmla="*/ 12 w 56"/>
                <a:gd name="T5" fmla="*/ 93 h 157"/>
                <a:gd name="T6" fmla="*/ 12 w 56"/>
                <a:gd name="T7" fmla="*/ 27 h 157"/>
                <a:gd name="T8" fmla="*/ 26 w 56"/>
                <a:gd name="T9" fmla="*/ 11 h 157"/>
                <a:gd name="T10" fmla="*/ 27 w 56"/>
                <a:gd name="T11" fmla="*/ 11 h 157"/>
                <a:gd name="T12" fmla="*/ 44 w 56"/>
                <a:gd name="T13" fmla="*/ 28 h 157"/>
                <a:gd name="T14" fmla="*/ 44 w 56"/>
                <a:gd name="T15" fmla="*/ 93 h 157"/>
                <a:gd name="T16" fmla="*/ 49 w 56"/>
                <a:gd name="T17" fmla="*/ 2 h 157"/>
                <a:gd name="T18" fmla="*/ 44 w 56"/>
                <a:gd name="T19" fmla="*/ 6 h 157"/>
                <a:gd name="T20" fmla="*/ 26 w 56"/>
                <a:gd name="T21" fmla="*/ 0 h 157"/>
                <a:gd name="T22" fmla="*/ 0 w 56"/>
                <a:gd name="T23" fmla="*/ 27 h 157"/>
                <a:gd name="T24" fmla="*/ 0 w 56"/>
                <a:gd name="T25" fmla="*/ 95 h 157"/>
                <a:gd name="T26" fmla="*/ 26 w 56"/>
                <a:gd name="T27" fmla="*/ 120 h 157"/>
                <a:gd name="T28" fmla="*/ 27 w 56"/>
                <a:gd name="T29" fmla="*/ 120 h 157"/>
                <a:gd name="T30" fmla="*/ 44 w 56"/>
                <a:gd name="T31" fmla="*/ 114 h 157"/>
                <a:gd name="T32" fmla="*/ 44 w 56"/>
                <a:gd name="T33" fmla="*/ 157 h 157"/>
                <a:gd name="T34" fmla="*/ 51 w 56"/>
                <a:gd name="T35" fmla="*/ 157 h 157"/>
                <a:gd name="T36" fmla="*/ 56 w 56"/>
                <a:gd name="T37" fmla="*/ 151 h 157"/>
                <a:gd name="T38" fmla="*/ 56 w 56"/>
                <a:gd name="T39" fmla="*/ 2 h 157"/>
                <a:gd name="T40" fmla="*/ 49 w 56"/>
                <a:gd name="T41"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57">
                  <a:moveTo>
                    <a:pt x="44" y="93"/>
                  </a:moveTo>
                  <a:cubicBezTo>
                    <a:pt x="44" y="100"/>
                    <a:pt x="41" y="108"/>
                    <a:pt x="26" y="108"/>
                  </a:cubicBezTo>
                  <a:cubicBezTo>
                    <a:pt x="17" y="108"/>
                    <a:pt x="12" y="103"/>
                    <a:pt x="12" y="93"/>
                  </a:cubicBezTo>
                  <a:cubicBezTo>
                    <a:pt x="12" y="27"/>
                    <a:pt x="12" y="27"/>
                    <a:pt x="12" y="27"/>
                  </a:cubicBezTo>
                  <a:cubicBezTo>
                    <a:pt x="12" y="16"/>
                    <a:pt x="17" y="11"/>
                    <a:pt x="26" y="11"/>
                  </a:cubicBezTo>
                  <a:cubicBezTo>
                    <a:pt x="27" y="11"/>
                    <a:pt x="27" y="11"/>
                    <a:pt x="27" y="11"/>
                  </a:cubicBezTo>
                  <a:cubicBezTo>
                    <a:pt x="42" y="12"/>
                    <a:pt x="44" y="22"/>
                    <a:pt x="44" y="28"/>
                  </a:cubicBezTo>
                  <a:lnTo>
                    <a:pt x="44" y="93"/>
                  </a:lnTo>
                  <a:close/>
                  <a:moveTo>
                    <a:pt x="49" y="2"/>
                  </a:moveTo>
                  <a:cubicBezTo>
                    <a:pt x="47" y="2"/>
                    <a:pt x="45" y="4"/>
                    <a:pt x="44" y="6"/>
                  </a:cubicBezTo>
                  <a:cubicBezTo>
                    <a:pt x="41" y="4"/>
                    <a:pt x="35" y="0"/>
                    <a:pt x="26" y="0"/>
                  </a:cubicBezTo>
                  <a:cubicBezTo>
                    <a:pt x="9" y="0"/>
                    <a:pt x="0" y="9"/>
                    <a:pt x="0" y="27"/>
                  </a:cubicBezTo>
                  <a:cubicBezTo>
                    <a:pt x="0" y="95"/>
                    <a:pt x="0" y="95"/>
                    <a:pt x="0" y="95"/>
                  </a:cubicBezTo>
                  <a:cubicBezTo>
                    <a:pt x="0" y="111"/>
                    <a:pt x="10" y="120"/>
                    <a:pt x="26" y="120"/>
                  </a:cubicBezTo>
                  <a:cubicBezTo>
                    <a:pt x="27" y="120"/>
                    <a:pt x="27" y="120"/>
                    <a:pt x="27" y="120"/>
                  </a:cubicBezTo>
                  <a:cubicBezTo>
                    <a:pt x="34" y="120"/>
                    <a:pt x="39" y="118"/>
                    <a:pt x="44" y="114"/>
                  </a:cubicBezTo>
                  <a:cubicBezTo>
                    <a:pt x="44" y="157"/>
                    <a:pt x="44" y="157"/>
                    <a:pt x="44" y="157"/>
                  </a:cubicBezTo>
                  <a:cubicBezTo>
                    <a:pt x="51" y="157"/>
                    <a:pt x="51" y="157"/>
                    <a:pt x="51" y="157"/>
                  </a:cubicBezTo>
                  <a:cubicBezTo>
                    <a:pt x="54" y="157"/>
                    <a:pt x="56" y="155"/>
                    <a:pt x="56" y="151"/>
                  </a:cubicBezTo>
                  <a:cubicBezTo>
                    <a:pt x="56" y="2"/>
                    <a:pt x="56" y="2"/>
                    <a:pt x="56" y="2"/>
                  </a:cubicBez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61" name="Textfeld 60"/>
          <p:cNvSpPr txBox="1"/>
          <p:nvPr/>
        </p:nvSpPr>
        <p:spPr>
          <a:xfrm>
            <a:off x="249951" y="357243"/>
            <a:ext cx="6655674" cy="1754326"/>
          </a:xfrm>
          <a:prstGeom prst="rect">
            <a:avLst/>
          </a:prstGeom>
          <a:noFill/>
        </p:spPr>
        <p:txBody>
          <a:bodyPr wrap="square" rtlCol="0">
            <a:spAutoFit/>
          </a:bodyPr>
          <a:lstStyle/>
          <a:p>
            <a:r>
              <a:rPr lang="de-DE" sz="3600" b="1" dirty="0"/>
              <a:t>Herzlichen Dank für Ihre </a:t>
            </a:r>
          </a:p>
          <a:p>
            <a:r>
              <a:rPr lang="de-DE" sz="3600" b="1" dirty="0"/>
              <a:t>Aufmerksamkeit!</a:t>
            </a:r>
          </a:p>
          <a:p>
            <a:endParaRPr lang="de-DE" sz="3600" b="1" dirty="0"/>
          </a:p>
        </p:txBody>
      </p:sp>
      <p:sp>
        <p:nvSpPr>
          <p:cNvPr id="3" name="Foliennummernplatzhalter 2">
            <a:extLst>
              <a:ext uri="{FF2B5EF4-FFF2-40B4-BE49-F238E27FC236}">
                <a16:creationId xmlns:a16="http://schemas.microsoft.com/office/drawing/2014/main" id="{5D3B0ADB-8229-413C-99F0-02ECD8CE6727}"/>
              </a:ext>
            </a:extLst>
          </p:cNvPr>
          <p:cNvSpPr>
            <a:spLocks noGrp="1"/>
          </p:cNvSpPr>
          <p:nvPr>
            <p:ph type="sldNum" sz="quarter" idx="4"/>
          </p:nvPr>
        </p:nvSpPr>
        <p:spPr/>
        <p:txBody>
          <a:bodyPr/>
          <a:lstStyle/>
          <a:p>
            <a:fld id="{EC394455-EBE5-457D-B188-43FCED0FE3BE}" type="slidenum">
              <a:rPr lang="de-DE" smtClean="0"/>
              <a:pPr/>
              <a:t>9</a:t>
            </a:fld>
            <a:endParaRPr lang="de-DE" dirty="0"/>
          </a:p>
        </p:txBody>
      </p:sp>
      <p:pic>
        <p:nvPicPr>
          <p:cNvPr id="4" name="Grafik 3">
            <a:extLst>
              <a:ext uri="{FF2B5EF4-FFF2-40B4-BE49-F238E27FC236}">
                <a16:creationId xmlns:a16="http://schemas.microsoft.com/office/drawing/2014/main" id="{E36F3EF0-44A2-4737-8F45-99DC21F42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1045028"/>
            <a:ext cx="1976096" cy="678720"/>
          </a:xfrm>
          <a:prstGeom prst="rect">
            <a:avLst/>
          </a:prstGeom>
        </p:spPr>
      </p:pic>
    </p:spTree>
    <p:extLst>
      <p:ext uri="{BB962C8B-B14F-4D97-AF65-F5344CB8AC3E}">
        <p14:creationId xmlns:p14="http://schemas.microsoft.com/office/powerpoint/2010/main" val="92475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1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1.00000000000000000000E+00&quot;&gt;&lt;m_msothmcolidx val=&quot;0&quot;/&gt;&lt;m_rgb r=&quot;3E&quot; g=&quot;AE&quot; b=&quot;E4&quot;/&gt;&lt;/elem&gt;&lt;elem m_fUsage=&quot;9.00000000000000022204E-01&quot;&gt;&lt;m_msothmcolidx val=&quot;0&quot;/&gt;&lt;m_rgb r=&quot;C2&quot; g=&quot;E0&quot; b=&quot;1F&quot;/&gt;&lt;/elem&gt;&lt;elem m_fUsage=&quot;8.10000000000000053291E-01&quot;&gt;&lt;m_msothmcolidx val=&quot;0&quot;/&gt;&lt;m_rgb r=&quot;66&quot; g=&quot;99&quot; b=&quot;33&quot;/&gt;&lt;/elem&gt;&lt;elem m_fUsage=&quot;7.29000000000000092371E-01&quot;&gt;&lt;m_msothmcolidx val=&quot;0&quot;/&gt;&lt;m_rgb r=&quot;00&quot; g=&quot;66&quot; b=&quot;33&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GAc016jzfeItVzrBm0G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3nnpI.f_428PO044880M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3nnpI.f_428PO044880Mg"/>
</p:tagLst>
</file>

<file path=ppt/theme/theme1.xml><?xml version="1.0" encoding="utf-8"?>
<a:theme xmlns:a="http://schemas.openxmlformats.org/drawingml/2006/main" name="infas_Abschluss">
  <a:themeElements>
    <a:clrScheme name="infasFarben_grün_magenta">
      <a:dk1>
        <a:sysClr val="windowText" lastClr="000000"/>
      </a:dk1>
      <a:lt1>
        <a:sysClr val="window" lastClr="FFFFFF"/>
      </a:lt1>
      <a:dk2>
        <a:srgbClr val="000000"/>
      </a:dk2>
      <a:lt2>
        <a:srgbClr val="FFFFFF"/>
      </a:lt2>
      <a:accent1>
        <a:srgbClr val="99CC33"/>
      </a:accent1>
      <a:accent2>
        <a:srgbClr val="FF0099"/>
      </a:accent2>
      <a:accent3>
        <a:srgbClr val="EAEAEA"/>
      </a:accent3>
      <a:accent4>
        <a:srgbClr val="C0C0C0"/>
      </a:accent4>
      <a:accent5>
        <a:srgbClr val="969696"/>
      </a:accent5>
      <a:accent6>
        <a:srgbClr val="777777"/>
      </a:accent6>
      <a:hlink>
        <a:srgbClr val="4D4D4D"/>
      </a:hlink>
      <a:folHlink>
        <a:srgbClr val="292929"/>
      </a:folHlink>
    </a:clrScheme>
    <a:fontScheme name="TheSansOfficeLF">
      <a:majorFont>
        <a:latin typeface="TheSansOfficeLF"/>
        <a:ea typeface=""/>
        <a:cs typeface=""/>
      </a:majorFont>
      <a:minorFont>
        <a:latin typeface="TheSansOfficeL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AE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magenta">
      <a:srgbClr val="FF0099"/>
    </a:custClr>
    <a:custClr name="hellgrün">
      <a:srgbClr val="99CC33"/>
    </a:custClr>
    <a:custClr name="weiß">
      <a:srgbClr val="FFFFFF"/>
    </a:custClr>
    <a:custClr name="Gruppe1cyan">
      <a:srgbClr val="3EAEE4"/>
    </a:custClr>
    <a:custClr name="weiß">
      <a:srgbClr val="FFFFFF"/>
    </a:custClr>
    <a:custClr name="grüneReihe1">
      <a:srgbClr val="006633"/>
    </a:custClr>
    <a:custClr name="weiß">
      <a:srgbClr val="FFFFFF"/>
    </a:custClr>
    <a:custClr name="1grauReihe">
      <a:srgbClr val="373737"/>
    </a:custClr>
    <a:custClr name="weiß">
      <a:srgbClr val="FFFFFF"/>
    </a:custClr>
    <a:custClr name="Signalrot">
      <a:srgbClr val="E50000"/>
    </a:custClr>
    <a:custClr name="weiß">
      <a:srgbClr val="FFFFFF"/>
    </a:custClr>
    <a:custClr name="weiß">
      <a:srgbClr val="FFFFFF"/>
    </a:custClr>
    <a:custClr name="weiß">
      <a:srgbClr val="FFFFFF"/>
    </a:custClr>
    <a:custClr name="Gruppe2türkis">
      <a:srgbClr val="00CEDE"/>
    </a:custClr>
    <a:custClr name="weiß">
      <a:srgbClr val="FFFFFF"/>
    </a:custClr>
    <a:custClr name="grüneReihe2">
      <a:srgbClr val="467E33"/>
    </a:custClr>
    <a:custClr name="weiß">
      <a:srgbClr val="FFFFFF"/>
    </a:custClr>
    <a:custClr name="2grauReihe">
      <a:srgbClr val="646464"/>
    </a:custClr>
    <a:custClr name="weiß">
      <a:srgbClr val="FFFFFF"/>
    </a:custClr>
    <a:custClr name="Signalorange">
      <a:srgbClr val="FF6633"/>
    </a:custClr>
    <a:custClr name="weiß">
      <a:srgbClr val="FFFFFF"/>
    </a:custClr>
    <a:custClr name="weiß">
      <a:srgbClr val="FFFFFF"/>
    </a:custClr>
    <a:custClr name="weiß">
      <a:srgbClr val="FFFFFF"/>
    </a:custClr>
    <a:custClr name="Gruppe3dunkelblau">
      <a:srgbClr val="262673"/>
    </a:custClr>
    <a:custClr name="weiß">
      <a:srgbClr val="FFFFFF"/>
    </a:custClr>
    <a:custClr name="grüneReihe3">
      <a:srgbClr val="669933"/>
    </a:custClr>
    <a:custClr name="weiß">
      <a:srgbClr val="FFFFFF"/>
    </a:custClr>
    <a:custClr name="3grauReihe">
      <a:srgbClr val="9B9B9B"/>
    </a:custClr>
    <a:custClr name="weiß">
      <a:srgbClr val="FFFFFF"/>
    </a:custClr>
    <a:custClr name="weiß">
      <a:srgbClr val="FFFFFF"/>
    </a:custClr>
    <a:custClr name="weiß">
      <a:srgbClr val="FFFFFF"/>
    </a:custClr>
    <a:custClr name="weiß">
      <a:srgbClr val="FFFFFF"/>
    </a:custClr>
    <a:custClr name="weiß">
      <a:srgbClr val="FFFFFF"/>
    </a:custClr>
    <a:custClr name="Gruppe4lila">
      <a:srgbClr val="663399"/>
    </a:custClr>
    <a:custClr name="weiß">
      <a:srgbClr val="FFFFFF"/>
    </a:custClr>
    <a:custClr name="grüneReihe4">
      <a:srgbClr val="99CC33"/>
    </a:custClr>
    <a:custClr name="weiß">
      <a:srgbClr val="FFFFFF"/>
    </a:custClr>
    <a:custClr name="4grauReihe">
      <a:srgbClr val="CDCDCD"/>
    </a:custClr>
    <a:custClr name="weiß">
      <a:srgbClr val="FFFFFF"/>
    </a:custClr>
    <a:custClr name="weiß">
      <a:srgbClr val="FFFFFF"/>
    </a:custClr>
    <a:custClr name="weiß">
      <a:srgbClr val="FFFFFF"/>
    </a:custClr>
    <a:custClr name="weiß">
      <a:srgbClr val="FFFFFF"/>
    </a:custClr>
    <a:custClr name="weiß">
      <a:srgbClr val="FFFFFF"/>
    </a:custClr>
    <a:custClr name="Gruppe5gelb">
      <a:srgbClr val="FFCC00"/>
    </a:custClr>
    <a:custClr name="weiß">
      <a:srgbClr val="FFFFFF"/>
    </a:custClr>
    <a:custClr name="grüneReihe5">
      <a:srgbClr val="C2E01F"/>
    </a:custClr>
    <a:custClr name="weiß">
      <a:srgbClr val="FFFFFF"/>
    </a:custClr>
    <a:custClr name="5grauReihe">
      <a:srgbClr val="EAEAEA"/>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 name="weiß">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infasFarben_grün_magenta">
      <a:dk1>
        <a:sysClr val="windowText" lastClr="000000"/>
      </a:dk1>
      <a:lt1>
        <a:sysClr val="window" lastClr="FFFFFF"/>
      </a:lt1>
      <a:dk2>
        <a:srgbClr val="000000"/>
      </a:dk2>
      <a:lt2>
        <a:srgbClr val="FFFFFF"/>
      </a:lt2>
      <a:accent1>
        <a:srgbClr val="99CC33"/>
      </a:accent1>
      <a:accent2>
        <a:srgbClr val="FF0099"/>
      </a:accent2>
      <a:accent3>
        <a:srgbClr val="EAEAEA"/>
      </a:accent3>
      <a:accent4>
        <a:srgbClr val="C0C0C0"/>
      </a:accent4>
      <a:accent5>
        <a:srgbClr val="969696"/>
      </a:accent5>
      <a:accent6>
        <a:srgbClr val="777777"/>
      </a:accent6>
      <a:hlink>
        <a:srgbClr val="4D4D4D"/>
      </a:hlink>
      <a:folHlink>
        <a:srgbClr val="292929"/>
      </a:folHlink>
    </a:clrScheme>
    <a:fontScheme name="infas PowerPoint">
      <a:majorFont>
        <a:latin typeface="TheSansOfficeLF"/>
        <a:ea typeface=""/>
        <a:cs typeface=""/>
      </a:majorFont>
      <a:minorFont>
        <a:latin typeface="TheSansOfficeL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91FAAD134FD7E46AF6DF8F77ED64D7C" ma:contentTypeVersion="10" ma:contentTypeDescription="Ein neues Dokument erstellen." ma:contentTypeScope="" ma:versionID="b8b82ca301af38357e2b2c1ad67cbe44">
  <xsd:schema xmlns:xsd="http://www.w3.org/2001/XMLSchema" xmlns:xs="http://www.w3.org/2001/XMLSchema" xmlns:p="http://schemas.microsoft.com/office/2006/metadata/properties" xmlns:ns3="968be1b6-59fd-4a4e-a509-395a02fff6d2" xmlns:ns4="ed09b4a1-00fb-4b49-a86f-663c75e94b82" targetNamespace="http://schemas.microsoft.com/office/2006/metadata/properties" ma:root="true" ma:fieldsID="9743803b72b7e304543148b92200e810" ns3:_="" ns4:_="">
    <xsd:import namespace="968be1b6-59fd-4a4e-a509-395a02fff6d2"/>
    <xsd:import namespace="ed09b4a1-00fb-4b49-a86f-663c75e94b8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be1b6-59fd-4a4e-a509-395a02fff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9b4a1-00fb-4b49-a86f-663c75e94b82"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F37F2E-E24A-4322-B5AD-F42A0265C5DC}">
  <ds:schemaRefs>
    <ds:schemaRef ds:uri="http://schemas.microsoft.com/sharepoint/v3/contenttype/forms"/>
  </ds:schemaRefs>
</ds:datastoreItem>
</file>

<file path=customXml/itemProps2.xml><?xml version="1.0" encoding="utf-8"?>
<ds:datastoreItem xmlns:ds="http://schemas.openxmlformats.org/officeDocument/2006/customXml" ds:itemID="{F2088243-1C25-47AA-8828-851052034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be1b6-59fd-4a4e-a509-395a02fff6d2"/>
    <ds:schemaRef ds:uri="ed09b4a1-00fb-4b49-a86f-663c75e94b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C95F44-887E-41EF-9B20-1A615EF93048}">
  <ds:schemaRefs>
    <ds:schemaRef ds:uri="http://schemas.microsoft.com/office/2006/documentManagement/types"/>
    <ds:schemaRef ds:uri="ed09b4a1-00fb-4b49-a86f-663c75e94b82"/>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968be1b6-59fd-4a4e-a509-395a02fff6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927</Words>
  <Application>Microsoft Office PowerPoint</Application>
  <PresentationFormat>Bildschirmpräsentation (16:9)</PresentationFormat>
  <Paragraphs>170</Paragraphs>
  <Slides>9</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4" baseType="lpstr">
      <vt:lpstr>Arial</vt:lpstr>
      <vt:lpstr>Calibri</vt:lpstr>
      <vt:lpstr>TheSansOfficeLF</vt:lpstr>
      <vt:lpstr>infas_Abschluss</vt:lpstr>
      <vt:lpstr>think-cell Folie</vt:lpstr>
      <vt:lpstr>Öffentlich-rechtlicher Rundfunk Bürgerumfrage in Sachsen-Anhalt</vt:lpstr>
      <vt:lpstr>Studiendesign Studiendesign </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Sophia Schulz</dc:creator>
  <cp:lastModifiedBy>Reppin. Anke</cp:lastModifiedBy>
  <cp:revision>867</cp:revision>
  <cp:lastPrinted>2023-08-03T10:14:51Z</cp:lastPrinted>
  <dcterms:created xsi:type="dcterms:W3CDTF">2020-12-03T11:28:44Z</dcterms:created>
  <dcterms:modified xsi:type="dcterms:W3CDTF">2023-08-03T12:12:23Z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0x010100B91FAAD134FD7E46AF6DF8F77ED64D7C</vt:lpwstr>
  </property>
</Properties>
</file>